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308" r:id="rId4"/>
    <p:sldId id="309" r:id="rId5"/>
    <p:sldId id="306" r:id="rId6"/>
    <p:sldId id="257" r:id="rId7"/>
    <p:sldId id="300" r:id="rId8"/>
    <p:sldId id="258" r:id="rId9"/>
    <p:sldId id="259" r:id="rId10"/>
    <p:sldId id="260" r:id="rId11"/>
    <p:sldId id="261" r:id="rId12"/>
    <p:sldId id="262" r:id="rId13"/>
    <p:sldId id="264" r:id="rId14"/>
    <p:sldId id="302" r:id="rId15"/>
    <p:sldId id="266" r:id="rId16"/>
    <p:sldId id="277" r:id="rId17"/>
    <p:sldId id="268" r:id="rId18"/>
    <p:sldId id="269" r:id="rId19"/>
    <p:sldId id="272" r:id="rId20"/>
    <p:sldId id="275" r:id="rId21"/>
    <p:sldId id="276" r:id="rId22"/>
    <p:sldId id="285" r:id="rId23"/>
    <p:sldId id="289" r:id="rId24"/>
    <p:sldId id="290" r:id="rId25"/>
    <p:sldId id="270" r:id="rId26"/>
    <p:sldId id="274" r:id="rId27"/>
    <p:sldId id="284" r:id="rId28"/>
    <p:sldId id="278" r:id="rId29"/>
    <p:sldId id="279" r:id="rId30"/>
    <p:sldId id="281" r:id="rId31"/>
    <p:sldId id="291" r:id="rId32"/>
    <p:sldId id="292" r:id="rId33"/>
    <p:sldId id="293" r:id="rId34"/>
    <p:sldId id="282" r:id="rId35"/>
    <p:sldId id="294" r:id="rId36"/>
    <p:sldId id="295" r:id="rId37"/>
    <p:sldId id="296" r:id="rId38"/>
    <p:sldId id="305" r:id="rId39"/>
    <p:sldId id="301" r:id="rId40"/>
    <p:sldId id="304" r:id="rId41"/>
    <p:sldId id="303" r:id="rId42"/>
    <p:sldId id="297" r:id="rId43"/>
    <p:sldId id="298" r:id="rId44"/>
    <p:sldId id="299" r:id="rId4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FF41B-9BB8-4E1E-A947-A8F1519A005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F0E25B5-315D-4626-A74E-E47DB3CB47D0}">
      <dgm:prSet phldrT="[Text]"/>
      <dgm:spPr/>
      <dgm:t>
        <a:bodyPr/>
        <a:lstStyle/>
        <a:p>
          <a:r>
            <a:rPr lang="en-US" dirty="0" smtClean="0"/>
            <a:t>Intention</a:t>
          </a:r>
          <a:endParaRPr lang="en-US" dirty="0"/>
        </a:p>
      </dgm:t>
    </dgm:pt>
    <dgm:pt modelId="{E982A0DC-2416-49A6-B24D-581C4E9F3354}" type="parTrans" cxnId="{4E9CD049-CE5E-411F-98D5-BD4504453846}">
      <dgm:prSet/>
      <dgm:spPr/>
      <dgm:t>
        <a:bodyPr/>
        <a:lstStyle/>
        <a:p>
          <a:endParaRPr lang="en-US"/>
        </a:p>
      </dgm:t>
    </dgm:pt>
    <dgm:pt modelId="{CB25D9EE-AD65-4054-9DF1-311FFCA74492}" type="sibTrans" cxnId="{4E9CD049-CE5E-411F-98D5-BD4504453846}">
      <dgm:prSet/>
      <dgm:spPr/>
      <dgm:t>
        <a:bodyPr/>
        <a:lstStyle/>
        <a:p>
          <a:endParaRPr lang="en-US"/>
        </a:p>
      </dgm:t>
    </dgm:pt>
    <dgm:pt modelId="{6B4439E0-E866-4E32-A51F-AE1EAB5CF69C}">
      <dgm:prSet phldrT="[Text]"/>
      <dgm:spPr/>
      <dgm:t>
        <a:bodyPr/>
        <a:lstStyle/>
        <a:p>
          <a:r>
            <a:rPr lang="en-US" dirty="0" smtClean="0"/>
            <a:t>Action</a:t>
          </a:r>
          <a:endParaRPr lang="en-US" dirty="0"/>
        </a:p>
      </dgm:t>
    </dgm:pt>
    <dgm:pt modelId="{26665689-1106-43A6-9954-AB893BBEF2C3}" type="parTrans" cxnId="{96E80E67-DD46-457A-B851-71976ED48652}">
      <dgm:prSet/>
      <dgm:spPr/>
      <dgm:t>
        <a:bodyPr/>
        <a:lstStyle/>
        <a:p>
          <a:endParaRPr lang="en-US"/>
        </a:p>
      </dgm:t>
    </dgm:pt>
    <dgm:pt modelId="{664F3A81-2999-4102-BC05-E43D36CD9CEF}" type="sibTrans" cxnId="{96E80E67-DD46-457A-B851-71976ED48652}">
      <dgm:prSet/>
      <dgm:spPr/>
      <dgm:t>
        <a:bodyPr/>
        <a:lstStyle/>
        <a:p>
          <a:endParaRPr lang="en-US"/>
        </a:p>
      </dgm:t>
    </dgm:pt>
    <dgm:pt modelId="{FB25D53C-EC2C-4018-A8F2-B7412146770B}">
      <dgm:prSet phldrT="[Text]"/>
      <dgm:spPr/>
      <dgm:t>
        <a:bodyPr/>
        <a:lstStyle/>
        <a:p>
          <a:r>
            <a:rPr lang="en-US" dirty="0" smtClean="0"/>
            <a:t>Ideation</a:t>
          </a:r>
          <a:endParaRPr lang="en-US" dirty="0"/>
        </a:p>
      </dgm:t>
    </dgm:pt>
    <dgm:pt modelId="{6ACFFBCE-C183-4BF3-B557-AEDC2A1B4F93}" type="parTrans" cxnId="{226BBCED-168E-42EC-94E0-E45FE8B863A1}">
      <dgm:prSet/>
      <dgm:spPr/>
      <dgm:t>
        <a:bodyPr/>
        <a:lstStyle/>
        <a:p>
          <a:endParaRPr lang="en-US"/>
        </a:p>
      </dgm:t>
    </dgm:pt>
    <dgm:pt modelId="{4102065B-7932-48E4-A278-C748CF7BA5FE}" type="sibTrans" cxnId="{226BBCED-168E-42EC-94E0-E45FE8B863A1}">
      <dgm:prSet/>
      <dgm:spPr/>
      <dgm:t>
        <a:bodyPr/>
        <a:lstStyle/>
        <a:p>
          <a:endParaRPr lang="en-US"/>
        </a:p>
      </dgm:t>
    </dgm:pt>
    <dgm:pt modelId="{F51F56A4-8BFF-4F16-8AB8-C4E8BB92A4E6}">
      <dgm:prSet phldrT="[Text]"/>
      <dgm:spPr/>
      <dgm:t>
        <a:bodyPr/>
        <a:lstStyle/>
        <a:p>
          <a:r>
            <a:rPr lang="en-US" dirty="0" smtClean="0"/>
            <a:t>Execution</a:t>
          </a:r>
          <a:endParaRPr lang="en-US" dirty="0"/>
        </a:p>
      </dgm:t>
    </dgm:pt>
    <dgm:pt modelId="{D05D45A0-381F-4A55-A10A-224B35667883}" type="parTrans" cxnId="{551C5069-FD62-430C-A9D3-EFA059221CE0}">
      <dgm:prSet/>
      <dgm:spPr/>
      <dgm:t>
        <a:bodyPr/>
        <a:lstStyle/>
        <a:p>
          <a:endParaRPr lang="en-US"/>
        </a:p>
      </dgm:t>
    </dgm:pt>
    <dgm:pt modelId="{268F677C-7913-436F-B30F-6BF8CFBF7B19}" type="sibTrans" cxnId="{551C5069-FD62-430C-A9D3-EFA059221CE0}">
      <dgm:prSet/>
      <dgm:spPr/>
      <dgm:t>
        <a:bodyPr/>
        <a:lstStyle/>
        <a:p>
          <a:endParaRPr lang="en-US"/>
        </a:p>
      </dgm:t>
    </dgm:pt>
    <dgm:pt modelId="{51A8367C-F2AE-45E1-A2B3-32016A8A47F0}" type="pres">
      <dgm:prSet presAssocID="{4B2FF41B-9BB8-4E1E-A947-A8F1519A0059}" presName="Name0" presStyleCnt="0">
        <dgm:presLayoutVars>
          <dgm:dir/>
          <dgm:animLvl val="lvl"/>
          <dgm:resizeHandles/>
        </dgm:presLayoutVars>
      </dgm:prSet>
      <dgm:spPr/>
      <dgm:t>
        <a:bodyPr/>
        <a:lstStyle/>
        <a:p>
          <a:endParaRPr lang="en-US"/>
        </a:p>
      </dgm:t>
    </dgm:pt>
    <dgm:pt modelId="{0C4E77DD-8145-4760-8F1F-654C3C346276}" type="pres">
      <dgm:prSet presAssocID="{3F0E25B5-315D-4626-A74E-E47DB3CB47D0}" presName="linNode" presStyleCnt="0"/>
      <dgm:spPr/>
    </dgm:pt>
    <dgm:pt modelId="{0F1EFD07-818D-48D6-8280-63119D932A97}" type="pres">
      <dgm:prSet presAssocID="{3F0E25B5-315D-4626-A74E-E47DB3CB47D0}" presName="parentShp" presStyleLbl="node1" presStyleIdx="0" presStyleCnt="2">
        <dgm:presLayoutVars>
          <dgm:bulletEnabled val="1"/>
        </dgm:presLayoutVars>
      </dgm:prSet>
      <dgm:spPr/>
      <dgm:t>
        <a:bodyPr/>
        <a:lstStyle/>
        <a:p>
          <a:endParaRPr lang="en-US"/>
        </a:p>
      </dgm:t>
    </dgm:pt>
    <dgm:pt modelId="{C0A45423-1BFA-4DAB-96F5-47D90554B2E0}" type="pres">
      <dgm:prSet presAssocID="{3F0E25B5-315D-4626-A74E-E47DB3CB47D0}" presName="childShp" presStyleLbl="bgAccFollowNode1" presStyleIdx="0" presStyleCnt="2">
        <dgm:presLayoutVars>
          <dgm:bulletEnabled val="1"/>
        </dgm:presLayoutVars>
      </dgm:prSet>
      <dgm:spPr/>
      <dgm:t>
        <a:bodyPr/>
        <a:lstStyle/>
        <a:p>
          <a:endParaRPr lang="en-US"/>
        </a:p>
      </dgm:t>
    </dgm:pt>
    <dgm:pt modelId="{EBDD129F-EAEA-4E34-98DF-BC572F762B8E}" type="pres">
      <dgm:prSet presAssocID="{CB25D9EE-AD65-4054-9DF1-311FFCA74492}" presName="spacing" presStyleCnt="0"/>
      <dgm:spPr/>
    </dgm:pt>
    <dgm:pt modelId="{82B9D62A-2DD2-45E6-B75B-EE411774FB77}" type="pres">
      <dgm:prSet presAssocID="{FB25D53C-EC2C-4018-A8F2-B7412146770B}" presName="linNode" presStyleCnt="0"/>
      <dgm:spPr/>
    </dgm:pt>
    <dgm:pt modelId="{3B7F77DF-E178-489F-9B3E-E0E907845D85}" type="pres">
      <dgm:prSet presAssocID="{FB25D53C-EC2C-4018-A8F2-B7412146770B}" presName="parentShp" presStyleLbl="node1" presStyleIdx="1" presStyleCnt="2">
        <dgm:presLayoutVars>
          <dgm:bulletEnabled val="1"/>
        </dgm:presLayoutVars>
      </dgm:prSet>
      <dgm:spPr/>
      <dgm:t>
        <a:bodyPr/>
        <a:lstStyle/>
        <a:p>
          <a:endParaRPr lang="en-US"/>
        </a:p>
      </dgm:t>
    </dgm:pt>
    <dgm:pt modelId="{5932D261-EB6C-4765-93CC-DE1A19E83948}" type="pres">
      <dgm:prSet presAssocID="{FB25D53C-EC2C-4018-A8F2-B7412146770B}" presName="childShp" presStyleLbl="bgAccFollowNode1" presStyleIdx="1" presStyleCnt="2">
        <dgm:presLayoutVars>
          <dgm:bulletEnabled val="1"/>
        </dgm:presLayoutVars>
      </dgm:prSet>
      <dgm:spPr/>
      <dgm:t>
        <a:bodyPr/>
        <a:lstStyle/>
        <a:p>
          <a:endParaRPr lang="en-US"/>
        </a:p>
      </dgm:t>
    </dgm:pt>
  </dgm:ptLst>
  <dgm:cxnLst>
    <dgm:cxn modelId="{F27FF145-4568-4665-A81D-85045B158BE7}" type="presOf" srcId="{3F0E25B5-315D-4626-A74E-E47DB3CB47D0}" destId="{0F1EFD07-818D-48D6-8280-63119D932A97}" srcOrd="0" destOrd="0" presId="urn:microsoft.com/office/officeart/2005/8/layout/vList6"/>
    <dgm:cxn modelId="{226BBCED-168E-42EC-94E0-E45FE8B863A1}" srcId="{4B2FF41B-9BB8-4E1E-A947-A8F1519A0059}" destId="{FB25D53C-EC2C-4018-A8F2-B7412146770B}" srcOrd="1" destOrd="0" parTransId="{6ACFFBCE-C183-4BF3-B557-AEDC2A1B4F93}" sibTransId="{4102065B-7932-48E4-A278-C748CF7BA5FE}"/>
    <dgm:cxn modelId="{96E80E67-DD46-457A-B851-71976ED48652}" srcId="{3F0E25B5-315D-4626-A74E-E47DB3CB47D0}" destId="{6B4439E0-E866-4E32-A51F-AE1EAB5CF69C}" srcOrd="0" destOrd="0" parTransId="{26665689-1106-43A6-9954-AB893BBEF2C3}" sibTransId="{664F3A81-2999-4102-BC05-E43D36CD9CEF}"/>
    <dgm:cxn modelId="{551C5069-FD62-430C-A9D3-EFA059221CE0}" srcId="{FB25D53C-EC2C-4018-A8F2-B7412146770B}" destId="{F51F56A4-8BFF-4F16-8AB8-C4E8BB92A4E6}" srcOrd="0" destOrd="0" parTransId="{D05D45A0-381F-4A55-A10A-224B35667883}" sibTransId="{268F677C-7913-436F-B30F-6BF8CFBF7B19}"/>
    <dgm:cxn modelId="{73D1139D-E2F8-4E70-9045-779FD72F3142}" type="presOf" srcId="{FB25D53C-EC2C-4018-A8F2-B7412146770B}" destId="{3B7F77DF-E178-489F-9B3E-E0E907845D85}" srcOrd="0" destOrd="0" presId="urn:microsoft.com/office/officeart/2005/8/layout/vList6"/>
    <dgm:cxn modelId="{4B0BA4E1-F6C1-4B88-9928-518D05B8C98C}" type="presOf" srcId="{6B4439E0-E866-4E32-A51F-AE1EAB5CF69C}" destId="{C0A45423-1BFA-4DAB-96F5-47D90554B2E0}" srcOrd="0" destOrd="0" presId="urn:microsoft.com/office/officeart/2005/8/layout/vList6"/>
    <dgm:cxn modelId="{4CEFDC5D-71C9-4F08-A205-75D5B20E7551}" type="presOf" srcId="{F51F56A4-8BFF-4F16-8AB8-C4E8BB92A4E6}" destId="{5932D261-EB6C-4765-93CC-DE1A19E83948}" srcOrd="0" destOrd="0" presId="urn:microsoft.com/office/officeart/2005/8/layout/vList6"/>
    <dgm:cxn modelId="{4E9CD049-CE5E-411F-98D5-BD4504453846}" srcId="{4B2FF41B-9BB8-4E1E-A947-A8F1519A0059}" destId="{3F0E25B5-315D-4626-A74E-E47DB3CB47D0}" srcOrd="0" destOrd="0" parTransId="{E982A0DC-2416-49A6-B24D-581C4E9F3354}" sibTransId="{CB25D9EE-AD65-4054-9DF1-311FFCA74492}"/>
    <dgm:cxn modelId="{4B86C8D1-F862-4B39-9EC5-A4AB0D959EAB}" type="presOf" srcId="{4B2FF41B-9BB8-4E1E-A947-A8F1519A0059}" destId="{51A8367C-F2AE-45E1-A2B3-32016A8A47F0}" srcOrd="0" destOrd="0" presId="urn:microsoft.com/office/officeart/2005/8/layout/vList6"/>
    <dgm:cxn modelId="{C76E105C-E44B-4C99-8943-818F4002F0EC}" type="presParOf" srcId="{51A8367C-F2AE-45E1-A2B3-32016A8A47F0}" destId="{0C4E77DD-8145-4760-8F1F-654C3C346276}" srcOrd="0" destOrd="0" presId="urn:microsoft.com/office/officeart/2005/8/layout/vList6"/>
    <dgm:cxn modelId="{A5513282-DEC5-409A-BB9E-46802F5B6233}" type="presParOf" srcId="{0C4E77DD-8145-4760-8F1F-654C3C346276}" destId="{0F1EFD07-818D-48D6-8280-63119D932A97}" srcOrd="0" destOrd="0" presId="urn:microsoft.com/office/officeart/2005/8/layout/vList6"/>
    <dgm:cxn modelId="{9505678C-36BE-412B-9D4C-6C89C203B7A1}" type="presParOf" srcId="{0C4E77DD-8145-4760-8F1F-654C3C346276}" destId="{C0A45423-1BFA-4DAB-96F5-47D90554B2E0}" srcOrd="1" destOrd="0" presId="urn:microsoft.com/office/officeart/2005/8/layout/vList6"/>
    <dgm:cxn modelId="{08CC2EDE-5537-4390-A161-714913F18B74}" type="presParOf" srcId="{51A8367C-F2AE-45E1-A2B3-32016A8A47F0}" destId="{EBDD129F-EAEA-4E34-98DF-BC572F762B8E}" srcOrd="1" destOrd="0" presId="urn:microsoft.com/office/officeart/2005/8/layout/vList6"/>
    <dgm:cxn modelId="{8401FF54-E97D-479E-9DD4-E36C394C2AE1}" type="presParOf" srcId="{51A8367C-F2AE-45E1-A2B3-32016A8A47F0}" destId="{82B9D62A-2DD2-45E6-B75B-EE411774FB77}" srcOrd="2" destOrd="0" presId="urn:microsoft.com/office/officeart/2005/8/layout/vList6"/>
    <dgm:cxn modelId="{9FE3AE96-E937-4A74-92AD-61D7C196103F}" type="presParOf" srcId="{82B9D62A-2DD2-45E6-B75B-EE411774FB77}" destId="{3B7F77DF-E178-489F-9B3E-E0E907845D85}" srcOrd="0" destOrd="0" presId="urn:microsoft.com/office/officeart/2005/8/layout/vList6"/>
    <dgm:cxn modelId="{808ADA9C-B0B3-4038-9434-989B79651AB2}" type="presParOf" srcId="{82B9D62A-2DD2-45E6-B75B-EE411774FB77}" destId="{5932D261-EB6C-4765-93CC-DE1A19E8394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45423-1BFA-4DAB-96F5-47D90554B2E0}">
      <dsp:nvSpPr>
        <dsp:cNvPr id="0" name=""/>
        <dsp:cNvSpPr/>
      </dsp:nvSpPr>
      <dsp:spPr>
        <a:xfrm>
          <a:off x="2255520" y="158"/>
          <a:ext cx="3383280" cy="616706"/>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Action</a:t>
          </a:r>
          <a:endParaRPr lang="en-US" sz="3200" kern="1200" dirty="0"/>
        </a:p>
      </dsp:txBody>
      <dsp:txXfrm>
        <a:off x="2255520" y="77246"/>
        <a:ext cx="3152015" cy="462530"/>
      </dsp:txXfrm>
    </dsp:sp>
    <dsp:sp modelId="{0F1EFD07-818D-48D6-8280-63119D932A97}">
      <dsp:nvSpPr>
        <dsp:cNvPr id="0" name=""/>
        <dsp:cNvSpPr/>
      </dsp:nvSpPr>
      <dsp:spPr>
        <a:xfrm>
          <a:off x="0" y="158"/>
          <a:ext cx="2255520" cy="61670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Intention</a:t>
          </a:r>
          <a:endParaRPr lang="en-US" sz="3300" kern="1200" dirty="0"/>
        </a:p>
      </dsp:txBody>
      <dsp:txXfrm>
        <a:off x="30105" y="30263"/>
        <a:ext cx="2195310" cy="556496"/>
      </dsp:txXfrm>
    </dsp:sp>
    <dsp:sp modelId="{5932D261-EB6C-4765-93CC-DE1A19E83948}">
      <dsp:nvSpPr>
        <dsp:cNvPr id="0" name=""/>
        <dsp:cNvSpPr/>
      </dsp:nvSpPr>
      <dsp:spPr>
        <a:xfrm>
          <a:off x="2255520" y="678535"/>
          <a:ext cx="3383280" cy="616706"/>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Execution</a:t>
          </a:r>
          <a:endParaRPr lang="en-US" sz="3200" kern="1200" dirty="0"/>
        </a:p>
      </dsp:txBody>
      <dsp:txXfrm>
        <a:off x="2255520" y="755623"/>
        <a:ext cx="3152015" cy="462530"/>
      </dsp:txXfrm>
    </dsp:sp>
    <dsp:sp modelId="{3B7F77DF-E178-489F-9B3E-E0E907845D85}">
      <dsp:nvSpPr>
        <dsp:cNvPr id="0" name=""/>
        <dsp:cNvSpPr/>
      </dsp:nvSpPr>
      <dsp:spPr>
        <a:xfrm>
          <a:off x="0" y="678535"/>
          <a:ext cx="2255520" cy="61670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Ideation</a:t>
          </a:r>
          <a:endParaRPr lang="en-US" sz="3300" kern="1200" dirty="0"/>
        </a:p>
      </dsp:txBody>
      <dsp:txXfrm>
        <a:off x="30105" y="708640"/>
        <a:ext cx="2195310" cy="5564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3753DAEF-76FD-4BE8-B573-9B1006390681}" type="datetimeFigureOut">
              <a:rPr lang="en-US"/>
              <a:pPr>
                <a:defRPr/>
              </a:pPr>
              <a:t>7/29/2014</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1F425FF0-90AC-4893-A972-4E033E588792}" type="slidenum">
              <a:rPr lang="en-US"/>
              <a:pPr>
                <a:defRPr/>
              </a:pPr>
              <a:t>‹#›</a:t>
            </a:fld>
            <a:endParaRPr lang="en-US"/>
          </a:p>
        </p:txBody>
      </p:sp>
    </p:spTree>
    <p:extLst>
      <p:ext uri="{BB962C8B-B14F-4D97-AF65-F5344CB8AC3E}">
        <p14:creationId xmlns:p14="http://schemas.microsoft.com/office/powerpoint/2010/main" val="690899029"/>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553BF42-D761-4166-8EEC-F9AD8017BDAF}" type="datetimeFigureOut">
              <a:rPr lang="en-US"/>
              <a:pPr>
                <a:defRPr/>
              </a:pPr>
              <a:t>7/29/2014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D217B17-4D57-4F88-B187-562F60F70557}" type="slidenum">
              <a:rPr lang="en-US"/>
              <a:pPr>
                <a:defRPr/>
              </a:pPr>
              <a:t>‹#›</a:t>
            </a:fld>
            <a:endParaRPr lang="en-US"/>
          </a:p>
        </p:txBody>
      </p:sp>
    </p:spTree>
    <p:extLst>
      <p:ext uri="{BB962C8B-B14F-4D97-AF65-F5344CB8AC3E}">
        <p14:creationId xmlns:p14="http://schemas.microsoft.com/office/powerpoint/2010/main" val="4196605447"/>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3EDF3A6-9D13-48E3-8184-7E450543C624}" type="datetimeFigureOut">
              <a:rPr lang="en-US"/>
              <a:pPr>
                <a:defRPr/>
              </a:pPr>
              <a:t>7/29/2014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4E2BA7-DB62-414C-ABDC-35120E8AD635}" type="slidenum">
              <a:rPr lang="en-US"/>
              <a:pPr>
                <a:defRPr/>
              </a:pPr>
              <a:t>‹#›</a:t>
            </a:fld>
            <a:endParaRPr lang="en-US"/>
          </a:p>
        </p:txBody>
      </p:sp>
    </p:spTree>
    <p:extLst>
      <p:ext uri="{BB962C8B-B14F-4D97-AF65-F5344CB8AC3E}">
        <p14:creationId xmlns:p14="http://schemas.microsoft.com/office/powerpoint/2010/main" val="28215161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EC73C27-F6BD-4979-88C1-C1910F097FA1}" type="datetimeFigureOut">
              <a:rPr lang="en-US"/>
              <a:pPr>
                <a:defRPr/>
              </a:pPr>
              <a:t>7/29/2014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342AFA-9624-475A-83FC-C787A92739C7}" type="slidenum">
              <a:rPr lang="en-US"/>
              <a:pPr>
                <a:defRPr/>
              </a:pPr>
              <a:t>‹#›</a:t>
            </a:fld>
            <a:endParaRPr lang="en-US"/>
          </a:p>
        </p:txBody>
      </p:sp>
    </p:spTree>
    <p:extLst>
      <p:ext uri="{BB962C8B-B14F-4D97-AF65-F5344CB8AC3E}">
        <p14:creationId xmlns:p14="http://schemas.microsoft.com/office/powerpoint/2010/main" val="2217658564"/>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EC0DB3C-0047-4049-AAC5-233623F69D0D}" type="datetimeFigureOut">
              <a:rPr lang="en-US"/>
              <a:pPr>
                <a:defRPr/>
              </a:pPr>
              <a:t>7/29/2014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B73463E-A4F4-49EE-87F1-9626D31BE77B}" type="slidenum">
              <a:rPr lang="en-US"/>
              <a:pPr>
                <a:defRPr/>
              </a:pPr>
              <a:t>‹#›</a:t>
            </a:fld>
            <a:endParaRPr lang="en-US"/>
          </a:p>
        </p:txBody>
      </p:sp>
    </p:spTree>
    <p:extLst>
      <p:ext uri="{BB962C8B-B14F-4D97-AF65-F5344CB8AC3E}">
        <p14:creationId xmlns:p14="http://schemas.microsoft.com/office/powerpoint/2010/main" val="2363238784"/>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9FDBC26-87FD-4D5E-A447-29630DEA9BA2}" type="datetimeFigureOut">
              <a:rPr lang="en-US"/>
              <a:pPr>
                <a:defRPr/>
              </a:pPr>
              <a:t>7/29/2014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4BA883E-614D-4CFA-8CC7-36DBB79C4853}" type="slidenum">
              <a:rPr lang="en-US"/>
              <a:pPr>
                <a:defRPr/>
              </a:pPr>
              <a:t>‹#›</a:t>
            </a:fld>
            <a:endParaRPr lang="en-US"/>
          </a:p>
        </p:txBody>
      </p:sp>
    </p:spTree>
    <p:extLst>
      <p:ext uri="{BB962C8B-B14F-4D97-AF65-F5344CB8AC3E}">
        <p14:creationId xmlns:p14="http://schemas.microsoft.com/office/powerpoint/2010/main" val="1351140925"/>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0516FA5F-7855-4D71-89F4-2F8E979B9A21}" type="datetimeFigureOut">
              <a:rPr lang="en-US"/>
              <a:pPr>
                <a:defRPr/>
              </a:pPr>
              <a:t>7/29/2014</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C7E72219-E4E6-4675-BD0D-888A6495138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271430285"/>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AFEEF0AB-48CD-4511-AE1E-8464B1EC3F1F}" type="datetimeFigureOut">
              <a:rPr lang="en-US"/>
              <a:pPr>
                <a:defRPr/>
              </a:pPr>
              <a:t>7/29/2014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BA6D26A-4E2D-4EF5-BD68-5F5FBB470A69}" type="slidenum">
              <a:rPr lang="en-US"/>
              <a:pPr>
                <a:defRPr/>
              </a:pPr>
              <a:t>‹#›</a:t>
            </a:fld>
            <a:endParaRPr lang="en-US"/>
          </a:p>
        </p:txBody>
      </p:sp>
    </p:spTree>
    <p:extLst>
      <p:ext uri="{BB962C8B-B14F-4D97-AF65-F5344CB8AC3E}">
        <p14:creationId xmlns:p14="http://schemas.microsoft.com/office/powerpoint/2010/main" val="1108466397"/>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ACB9281-B7C3-401F-A09E-8CAEFAC92EA6}" type="datetimeFigureOut">
              <a:rPr lang="en-US"/>
              <a:pPr>
                <a:defRPr/>
              </a:pPr>
              <a:t>7/29/2014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9D87EC-41FF-47BA-AF71-139F07EE47D9}" type="slidenum">
              <a:rPr lang="en-US"/>
              <a:pPr>
                <a:defRPr/>
              </a:pPr>
              <a:t>‹#›</a:t>
            </a:fld>
            <a:endParaRPr lang="en-US"/>
          </a:p>
        </p:txBody>
      </p:sp>
    </p:spTree>
    <p:extLst>
      <p:ext uri="{BB962C8B-B14F-4D97-AF65-F5344CB8AC3E}">
        <p14:creationId xmlns:p14="http://schemas.microsoft.com/office/powerpoint/2010/main" val="2850491144"/>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16BB88C-4A7D-43FC-B60C-C8412066FA98}" type="datetimeFigureOut">
              <a:rPr lang="en-US"/>
              <a:pPr>
                <a:defRPr/>
              </a:pPr>
              <a:t>7/29/2014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D1BE9EF-D637-4CAF-A919-8272E8233F2A}" type="slidenum">
              <a:rPr lang="en-US"/>
              <a:pPr>
                <a:defRPr/>
              </a:pPr>
              <a:t>‹#›</a:t>
            </a:fld>
            <a:endParaRPr lang="en-US"/>
          </a:p>
        </p:txBody>
      </p:sp>
    </p:spTree>
    <p:extLst>
      <p:ext uri="{BB962C8B-B14F-4D97-AF65-F5344CB8AC3E}">
        <p14:creationId xmlns:p14="http://schemas.microsoft.com/office/powerpoint/2010/main" val="277878929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AA7B1D5-C0A7-4EDF-8054-4AC2DAC7E4BC}" type="datetimeFigureOut">
              <a:rPr lang="en-US"/>
              <a:pPr>
                <a:defRPr/>
              </a:pPr>
              <a:t>7/29/2014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8901595-FF56-4C03-8EDE-9C3C2BBAAAD2}" type="slidenum">
              <a:rPr lang="en-US"/>
              <a:pPr>
                <a:defRPr/>
              </a:pPr>
              <a:t>‹#›</a:t>
            </a:fld>
            <a:endParaRPr lang="en-US"/>
          </a:p>
        </p:txBody>
      </p:sp>
    </p:spTree>
    <p:extLst>
      <p:ext uri="{BB962C8B-B14F-4D97-AF65-F5344CB8AC3E}">
        <p14:creationId xmlns:p14="http://schemas.microsoft.com/office/powerpoint/2010/main" val="1435829170"/>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BC645E5F-CC61-4836-B3A2-4154E2F9540B}" type="datetimeFigureOut">
              <a:rPr lang="en-US"/>
              <a:pPr>
                <a:defRPr/>
              </a:pPr>
              <a:t>7/29/2014</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634A91A-DF0E-4ABD-AA8F-47AA97F795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85" r:id="rId6"/>
    <p:sldLayoutId id="2147483678" r:id="rId7"/>
    <p:sldLayoutId id="2147483679" r:id="rId8"/>
    <p:sldLayoutId id="2147483680" r:id="rId9"/>
    <p:sldLayoutId id="2147483681" r:id="rId10"/>
    <p:sldLayoutId id="2147483682" r:id="rId11"/>
  </p:sldLayoutIdLst>
  <p:transition>
    <p:push dir="u"/>
  </p:transition>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arfieldwallpapers.com/garfield-flat-against-car-window-wallpaper-1280x80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cbi.nlm.nih.gov/core/lw/2.0/html/tileshop_pmc/tileshop_pmc_inline.html?title=An%20external%20file%20that%20holds%20a%20picture,%20illustration,%20etc.%0aObject%20name%20is%20zpq0430780810003.jpg%20%5bObject%20name%20is%20zpq0430780810003.jpg%5d&amp;p=PMC3&amp;id=2077067_zpq0430780810003.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2401888"/>
            <a:ext cx="8458200" cy="1470025"/>
          </a:xfrm>
        </p:spPr>
        <p:txBody>
          <a:bodyPr/>
          <a:lstStyle/>
          <a:p>
            <a:r>
              <a:rPr lang="en-US" altLang="en-US" smtClean="0"/>
              <a:t>Does Science Support “Support?”</a:t>
            </a:r>
          </a:p>
        </p:txBody>
      </p:sp>
      <p:sp>
        <p:nvSpPr>
          <p:cNvPr id="5123" name="Subtitle 2"/>
          <p:cNvSpPr>
            <a:spLocks noGrp="1"/>
          </p:cNvSpPr>
          <p:nvPr>
            <p:ph type="subTitle" idx="1"/>
          </p:nvPr>
        </p:nvSpPr>
        <p:spPr>
          <a:xfrm>
            <a:off x="304800" y="3900488"/>
            <a:ext cx="5791200" cy="1752600"/>
          </a:xfrm>
        </p:spPr>
        <p:txBody>
          <a:bodyPr/>
          <a:lstStyle/>
          <a:p>
            <a:pPr marL="63500"/>
            <a:r>
              <a:rPr lang="en-US" altLang="en-US" dirty="0" smtClean="0"/>
              <a:t>John P. Hussman, Ph.D.</a:t>
            </a:r>
          </a:p>
          <a:p>
            <a:pPr marL="63500"/>
            <a:endParaRPr lang="en-US" altLang="en-US" dirty="0" smtClean="0"/>
          </a:p>
          <a:p>
            <a:pPr marL="63500"/>
            <a:endParaRPr lang="en-US" altLang="en-US" sz="1700" i="1" dirty="0" smtClean="0"/>
          </a:p>
          <a:p>
            <a:pPr marL="63500"/>
            <a:endParaRPr lang="en-US" altLang="en-US" sz="1700" i="1" dirty="0" smtClean="0"/>
          </a:p>
          <a:p>
            <a:pPr marL="63500"/>
            <a:r>
              <a:rPr lang="en-US" altLang="en-US" sz="1700" i="1" dirty="0" smtClean="0"/>
              <a:t>Summer 2014</a:t>
            </a:r>
            <a:br>
              <a:rPr lang="en-US" altLang="en-US" sz="1700" i="1" dirty="0" smtClean="0"/>
            </a:br>
            <a:r>
              <a:rPr lang="en-US" altLang="en-US" sz="1700" i="1" dirty="0" smtClean="0"/>
              <a:t>Institute on Communication and Inclusion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704" y="4388880"/>
            <a:ext cx="4765845" cy="88551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pPr fontAlgn="auto">
              <a:spcAft>
                <a:spcPts val="0"/>
              </a:spcAft>
              <a:defRPr/>
            </a:pPr>
            <a:r>
              <a:rPr lang="en-US" dirty="0" smtClean="0"/>
              <a:t>Motor Function and Praxis</a:t>
            </a:r>
            <a:endParaRPr lang="en-US" dirty="0"/>
          </a:p>
        </p:txBody>
      </p:sp>
      <p:sp>
        <p:nvSpPr>
          <p:cNvPr id="3" name="Content Placeholder 2"/>
          <p:cNvSpPr>
            <a:spLocks noGrp="1"/>
          </p:cNvSpPr>
          <p:nvPr>
            <p:ph idx="1"/>
          </p:nvPr>
        </p:nvSpPr>
        <p:spPr>
          <a:xfrm>
            <a:off x="457200" y="1447800"/>
            <a:ext cx="8382000" cy="5126038"/>
          </a:xfrm>
        </p:spPr>
        <p:txBody>
          <a:bodyPr>
            <a:normAutofit lnSpcReduction="10000"/>
          </a:bodyPr>
          <a:lstStyle/>
          <a:p>
            <a:pPr marL="365760" indent="-256032" fontAlgn="auto">
              <a:spcAft>
                <a:spcPts val="0"/>
              </a:spcAft>
              <a:buClr>
                <a:schemeClr val="accent3"/>
              </a:buClr>
              <a:buFont typeface="Georgia"/>
              <a:buChar char="•"/>
              <a:defRPr/>
            </a:pPr>
            <a:r>
              <a:rPr lang="en-US" dirty="0" smtClean="0"/>
              <a:t>Motor difficulties are often the earliest observable signs of autism (</a:t>
            </a:r>
            <a:r>
              <a:rPr lang="en-US" dirty="0" err="1" smtClean="0"/>
              <a:t>Mostofsky</a:t>
            </a:r>
            <a:r>
              <a:rPr lang="en-US" dirty="0" smtClean="0"/>
              <a:t> 2009, </a:t>
            </a:r>
            <a:r>
              <a:rPr lang="en-US" dirty="0" err="1" smtClean="0"/>
              <a:t>Teitelbaum</a:t>
            </a:r>
            <a:r>
              <a:rPr lang="en-US" dirty="0" smtClean="0"/>
              <a:t> 2004, </a:t>
            </a:r>
            <a:r>
              <a:rPr lang="en-US" dirty="0" err="1" smtClean="0"/>
              <a:t>Landa</a:t>
            </a:r>
            <a:r>
              <a:rPr lang="en-US" dirty="0" smtClean="0"/>
              <a:t> 2006, </a:t>
            </a:r>
            <a:r>
              <a:rPr lang="en-US" dirty="0" err="1" smtClean="0"/>
              <a:t>Chawarska</a:t>
            </a:r>
            <a:r>
              <a:rPr lang="en-US" dirty="0" smtClean="0"/>
              <a:t> 2007)</a:t>
            </a:r>
          </a:p>
          <a:p>
            <a:pPr marL="365760" indent="-256032" fontAlgn="auto">
              <a:spcAft>
                <a:spcPts val="0"/>
              </a:spcAft>
              <a:buClr>
                <a:schemeClr val="accent3"/>
              </a:buClr>
              <a:buFont typeface="Georgia"/>
              <a:buChar char="•"/>
              <a:defRPr/>
            </a:pPr>
            <a:r>
              <a:rPr lang="en-US" dirty="0" smtClean="0"/>
              <a:t>Motor skills at age 2 are highly correlated with later outcome measures (</a:t>
            </a:r>
            <a:r>
              <a:rPr lang="en-US" dirty="0" err="1" smtClean="0"/>
              <a:t>Sutera</a:t>
            </a:r>
            <a:r>
              <a:rPr lang="en-US" dirty="0" smtClean="0"/>
              <a:t>, 2007)</a:t>
            </a:r>
          </a:p>
          <a:p>
            <a:pPr marL="365760" indent="-256032" fontAlgn="auto">
              <a:spcAft>
                <a:spcPts val="0"/>
              </a:spcAft>
              <a:buClr>
                <a:schemeClr val="accent3"/>
              </a:buClr>
              <a:buFont typeface="Georgia"/>
              <a:buChar char="•"/>
              <a:defRPr/>
            </a:pPr>
            <a:r>
              <a:rPr lang="en-US" i="1" dirty="0" smtClean="0"/>
              <a:t>Praxis</a:t>
            </a:r>
            <a:r>
              <a:rPr lang="en-US" dirty="0" smtClean="0"/>
              <a:t> in children with autism is strongly correlated with social, communicative and behavioral characteristics; significantly correlated with ADOS-G score (</a:t>
            </a:r>
            <a:r>
              <a:rPr lang="en-US" dirty="0" err="1" smtClean="0"/>
              <a:t>Dziuk</a:t>
            </a:r>
            <a:r>
              <a:rPr lang="en-US" dirty="0" smtClean="0"/>
              <a:t>, 2010)</a:t>
            </a:r>
          </a:p>
          <a:p>
            <a:pPr marL="365760" indent="-256032" fontAlgn="auto">
              <a:spcAft>
                <a:spcPts val="0"/>
              </a:spcAft>
              <a:buClr>
                <a:schemeClr val="accent3"/>
              </a:buClr>
              <a:buFont typeface="Georgia"/>
              <a:buChar char="•"/>
              <a:defRPr/>
            </a:pPr>
            <a:r>
              <a:rPr lang="en-US" dirty="0" smtClean="0"/>
              <a:t>Notably, this correlation with </a:t>
            </a:r>
            <a:r>
              <a:rPr lang="en-US" i="1" dirty="0" smtClean="0"/>
              <a:t>praxis</a:t>
            </a:r>
            <a:r>
              <a:rPr lang="en-US" dirty="0" smtClean="0"/>
              <a:t> remains significant even after controlling for basic motor skill (Dowell, 2009, </a:t>
            </a:r>
            <a:r>
              <a:rPr lang="en-US" dirty="0" err="1" smtClean="0"/>
              <a:t>Dziuk</a:t>
            </a:r>
            <a:r>
              <a:rPr lang="en-US" dirty="0" smtClean="0"/>
              <a:t>, 2010).</a:t>
            </a:r>
          </a:p>
          <a:p>
            <a:pPr marL="365760" indent="-256032" fontAlgn="auto">
              <a:spcAft>
                <a:spcPts val="0"/>
              </a:spcAft>
              <a:buClr>
                <a:schemeClr val="accent3"/>
              </a:buClr>
              <a:buFont typeface="Georgia"/>
              <a:buChar char="•"/>
              <a:defRPr/>
            </a:pPr>
            <a:endParaRPr lang="en-US" dirty="0"/>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838200"/>
            <a:ext cx="8229600" cy="838200"/>
          </a:xfrm>
        </p:spPr>
        <p:txBody>
          <a:bodyPr/>
          <a:lstStyle/>
          <a:p>
            <a:r>
              <a:rPr lang="en-US" altLang="en-US" smtClean="0"/>
              <a:t>What is Praxis?</a:t>
            </a:r>
          </a:p>
        </p:txBody>
      </p:sp>
      <p:sp>
        <p:nvSpPr>
          <p:cNvPr id="3" name="Content Placeholder 2"/>
          <p:cNvSpPr>
            <a:spLocks noGrp="1"/>
          </p:cNvSpPr>
          <p:nvPr>
            <p:ph idx="1"/>
          </p:nvPr>
        </p:nvSpPr>
        <p:spPr>
          <a:xfrm>
            <a:off x="228600" y="1600200"/>
            <a:ext cx="8686800" cy="5029200"/>
          </a:xfrm>
        </p:spPr>
        <p:txBody>
          <a:bodyPr>
            <a:normAutofit lnSpcReduction="10000"/>
          </a:bodyPr>
          <a:lstStyle/>
          <a:p>
            <a:pPr marL="365760" indent="-256032" fontAlgn="auto">
              <a:spcAft>
                <a:spcPts val="0"/>
              </a:spcAft>
              <a:buClr>
                <a:schemeClr val="accent3"/>
              </a:buClr>
              <a:buFont typeface="Georgia"/>
              <a:buChar char="•"/>
              <a:defRPr/>
            </a:pPr>
            <a:r>
              <a:rPr lang="en-US" dirty="0" smtClean="0"/>
              <a:t>Performance of skilled, goal-directed motor behaviors that reflects motor execution but also relies on internal “action models” (</a:t>
            </a:r>
            <a:r>
              <a:rPr lang="en-US" dirty="0" err="1" smtClean="0"/>
              <a:t>Mostofsky</a:t>
            </a:r>
            <a:r>
              <a:rPr lang="en-US" dirty="0" smtClean="0"/>
              <a:t>, 2011)</a:t>
            </a:r>
          </a:p>
          <a:p>
            <a:pPr marL="365760" indent="-256032" fontAlgn="auto">
              <a:spcAft>
                <a:spcPts val="0"/>
              </a:spcAft>
              <a:buClr>
                <a:schemeClr val="accent3"/>
              </a:buClr>
              <a:buFont typeface="Georgia"/>
              <a:buChar char="•"/>
              <a:defRPr/>
            </a:pPr>
            <a:r>
              <a:rPr lang="en-US" dirty="0" smtClean="0"/>
              <a:t>Involves “ideation” of movement formulas and sequences that conceptualize what to do, as well as motor planning and execution (</a:t>
            </a:r>
            <a:r>
              <a:rPr lang="en-US" dirty="0" err="1" smtClean="0"/>
              <a:t>Baranek</a:t>
            </a:r>
            <a:r>
              <a:rPr lang="en-US" dirty="0" smtClean="0"/>
              <a:t>, 2005)</a:t>
            </a:r>
          </a:p>
          <a:p>
            <a:pPr marL="365760" indent="-256032" fontAlgn="auto">
              <a:spcAft>
                <a:spcPts val="0"/>
              </a:spcAft>
              <a:buClr>
                <a:schemeClr val="accent3"/>
              </a:buClr>
              <a:buFont typeface="Georgia"/>
              <a:buChar char="•"/>
              <a:defRPr/>
            </a:pPr>
            <a:r>
              <a:rPr lang="en-US" dirty="0" smtClean="0"/>
              <a:t>Requires basic motor skill, knowledge of representations of the movement, and translation of these representations into movement plans (Dowell, 2009)</a:t>
            </a:r>
          </a:p>
          <a:p>
            <a:pPr marL="365760" indent="-256032" fontAlgn="auto">
              <a:spcAft>
                <a:spcPts val="0"/>
              </a:spcAft>
              <a:buClr>
                <a:schemeClr val="accent3"/>
              </a:buClr>
              <a:buFont typeface="Georgia"/>
              <a:buChar char="•"/>
              <a:defRPr/>
            </a:pPr>
            <a:r>
              <a:rPr lang="en-US" dirty="0" smtClean="0"/>
              <a:t>“Dyspraxia may be a core feature of autism” </a:t>
            </a:r>
            <a:br>
              <a:rPr lang="en-US" dirty="0" smtClean="0"/>
            </a:br>
            <a:r>
              <a:rPr lang="en-US" dirty="0" smtClean="0"/>
              <a:t>(</a:t>
            </a:r>
            <a:r>
              <a:rPr lang="en-US" dirty="0" err="1" smtClean="0"/>
              <a:t>Dziuk</a:t>
            </a:r>
            <a:r>
              <a:rPr lang="en-US" dirty="0" smtClean="0"/>
              <a:t>, 2010)</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762000"/>
            <a:ext cx="8458200" cy="838200"/>
          </a:xfrm>
        </p:spPr>
        <p:txBody>
          <a:bodyPr/>
          <a:lstStyle/>
          <a:p>
            <a:r>
              <a:rPr lang="en-US" altLang="en-US" sz="3400" smtClean="0"/>
              <a:t>2) “Central processing” theories of autism</a:t>
            </a:r>
          </a:p>
        </p:txBody>
      </p:sp>
      <p:sp>
        <p:nvSpPr>
          <p:cNvPr id="3" name="Content Placeholder 2"/>
          <p:cNvSpPr>
            <a:spLocks noGrp="1"/>
          </p:cNvSpPr>
          <p:nvPr>
            <p:ph idx="1"/>
          </p:nvPr>
        </p:nvSpPr>
        <p:spPr>
          <a:xfrm>
            <a:off x="457200" y="1524000"/>
            <a:ext cx="8229600" cy="5049838"/>
          </a:xfrm>
        </p:spPr>
        <p:txBody>
          <a:bodyPr>
            <a:normAutofit fontScale="85000" lnSpcReduction="10000"/>
          </a:bodyPr>
          <a:lstStyle/>
          <a:p>
            <a:pPr marL="365760" indent="-256032" fontAlgn="auto">
              <a:spcAft>
                <a:spcPts val="0"/>
              </a:spcAft>
              <a:buClr>
                <a:schemeClr val="accent3"/>
              </a:buClr>
              <a:buFont typeface="Georgia"/>
              <a:buChar char="•"/>
              <a:defRPr/>
            </a:pPr>
            <a:r>
              <a:rPr lang="en-US" b="1" dirty="0" smtClean="0"/>
              <a:t>Executive Function</a:t>
            </a:r>
            <a:r>
              <a:rPr lang="en-US" dirty="0" smtClean="0"/>
              <a:t> </a:t>
            </a:r>
          </a:p>
          <a:p>
            <a:pPr marL="658368" lvl="1" indent="-246888" fontAlgn="auto">
              <a:spcAft>
                <a:spcPts val="0"/>
              </a:spcAft>
              <a:buFont typeface="Georgia"/>
              <a:buChar char="▫"/>
              <a:defRPr/>
            </a:pPr>
            <a:r>
              <a:rPr lang="en-US" dirty="0" smtClean="0"/>
              <a:t>“Higher order” control processes necessary to guide behavior, including planning, working memory, mental flexibility, impulse and response control, and monitoring of action (</a:t>
            </a:r>
            <a:r>
              <a:rPr lang="en-US" dirty="0" err="1" smtClean="0"/>
              <a:t>Jurardo</a:t>
            </a:r>
            <a:r>
              <a:rPr lang="en-US" dirty="0" smtClean="0"/>
              <a:t> &amp; </a:t>
            </a:r>
            <a:r>
              <a:rPr lang="en-US" dirty="0" err="1" smtClean="0"/>
              <a:t>Rosselli</a:t>
            </a:r>
            <a:r>
              <a:rPr lang="en-US" dirty="0" smtClean="0"/>
              <a:t> 2007).</a:t>
            </a:r>
          </a:p>
          <a:p>
            <a:pPr marL="365760" indent="-256032" fontAlgn="auto">
              <a:spcAft>
                <a:spcPts val="0"/>
              </a:spcAft>
              <a:buClr>
                <a:schemeClr val="accent3"/>
              </a:buClr>
              <a:buFont typeface="Georgia"/>
              <a:buChar char="•"/>
              <a:defRPr/>
            </a:pPr>
            <a:r>
              <a:rPr lang="en-US" b="1" dirty="0" smtClean="0"/>
              <a:t>Weak Central Coherence</a:t>
            </a:r>
            <a:r>
              <a:rPr lang="en-US" dirty="0" smtClean="0"/>
              <a:t> </a:t>
            </a:r>
          </a:p>
          <a:p>
            <a:pPr marL="658368" lvl="1" indent="-246888" fontAlgn="auto">
              <a:spcAft>
                <a:spcPts val="0"/>
              </a:spcAft>
              <a:buFont typeface="Georgia"/>
              <a:buChar char="▫"/>
              <a:defRPr/>
            </a:pPr>
            <a:r>
              <a:rPr lang="en-US" dirty="0" smtClean="0"/>
              <a:t>A cognitive tendency to process information piecemeal, focusing on details rather than global features (</a:t>
            </a:r>
            <a:r>
              <a:rPr lang="en-US" dirty="0" err="1" smtClean="0"/>
              <a:t>Frith</a:t>
            </a:r>
            <a:r>
              <a:rPr lang="en-US" dirty="0" smtClean="0"/>
              <a:t>, 1989)</a:t>
            </a:r>
          </a:p>
          <a:p>
            <a:pPr marL="365760" indent="-256032" fontAlgn="auto">
              <a:spcAft>
                <a:spcPts val="0"/>
              </a:spcAft>
              <a:buClr>
                <a:schemeClr val="accent3"/>
              </a:buClr>
              <a:buFont typeface="Georgia"/>
              <a:buChar char="•"/>
              <a:defRPr/>
            </a:pPr>
            <a:r>
              <a:rPr lang="en-US" b="1" dirty="0" smtClean="0"/>
              <a:t>Mirror Neuron Deficit / Theory of Mind</a:t>
            </a:r>
            <a:r>
              <a:rPr lang="en-US" dirty="0" smtClean="0"/>
              <a:t>: </a:t>
            </a:r>
          </a:p>
          <a:p>
            <a:pPr marL="658368" lvl="1" indent="-246888" fontAlgn="auto">
              <a:spcAft>
                <a:spcPts val="0"/>
              </a:spcAft>
              <a:buFont typeface="Georgia"/>
              <a:buChar char="▫"/>
              <a:defRPr/>
            </a:pPr>
            <a:r>
              <a:rPr lang="en-US" i="1" dirty="0" smtClean="0"/>
              <a:t>Observing</a:t>
            </a:r>
            <a:r>
              <a:rPr lang="en-US" dirty="0" smtClean="0"/>
              <a:t> actions of others selectively activates neural circuits that are used to </a:t>
            </a:r>
            <a:r>
              <a:rPr lang="en-US" i="1" dirty="0" smtClean="0"/>
              <a:t>produce</a:t>
            </a:r>
            <a:r>
              <a:rPr lang="en-US" dirty="0" smtClean="0"/>
              <a:t> the same actions directly. Indirect measurement (mu suppression) suggests inactivity in autism (</a:t>
            </a:r>
            <a:r>
              <a:rPr lang="en-US" dirty="0" err="1" smtClean="0"/>
              <a:t>Dapretto</a:t>
            </a:r>
            <a:r>
              <a:rPr lang="en-US" dirty="0" smtClean="0"/>
              <a:t>, 2006). </a:t>
            </a:r>
          </a:p>
          <a:p>
            <a:pPr marL="658368" lvl="1" indent="-246888" fontAlgn="auto">
              <a:spcAft>
                <a:spcPts val="0"/>
              </a:spcAft>
              <a:buFont typeface="Georgia"/>
              <a:buChar char="▫"/>
              <a:defRPr/>
            </a:pPr>
            <a:r>
              <a:rPr lang="en-US" dirty="0" smtClean="0"/>
              <a:t>Commonly used to justify a presumed “lack of empathy” and “deficit in understanding the intentions of others”</a:t>
            </a:r>
            <a:endParaRPr lang="en-US" dirty="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38200"/>
            <a:ext cx="8229600" cy="838200"/>
          </a:xfrm>
        </p:spPr>
        <p:txBody>
          <a:bodyPr/>
          <a:lstStyle/>
          <a:p>
            <a:r>
              <a:rPr lang="en-US" altLang="en-US" sz="3600" dirty="0" smtClean="0"/>
              <a:t>Core Deficit or Improvable Symptom?</a:t>
            </a:r>
            <a:endParaRPr lang="en-US" altLang="en-US" sz="3600" dirty="0" smtClean="0"/>
          </a:p>
        </p:txBody>
      </p:sp>
      <p:sp>
        <p:nvSpPr>
          <p:cNvPr id="13315" name="Content Placeholder 2"/>
          <p:cNvSpPr>
            <a:spLocks noGrp="1"/>
          </p:cNvSpPr>
          <p:nvPr>
            <p:ph idx="1"/>
          </p:nvPr>
        </p:nvSpPr>
        <p:spPr>
          <a:xfrm>
            <a:off x="457200" y="1676400"/>
            <a:ext cx="8229600" cy="4876800"/>
          </a:xfrm>
        </p:spPr>
        <p:txBody>
          <a:bodyPr/>
          <a:lstStyle/>
          <a:p>
            <a:r>
              <a:rPr lang="en-US" altLang="en-US" sz="2400" dirty="0" smtClean="0"/>
              <a:t>“Treating executive function as a global explanation of autism may mistake difference and difficulty for incapacity. Is the person who struggles with a particular task… really missing a cognitive mechanism?” (</a:t>
            </a:r>
            <a:r>
              <a:rPr lang="en-US" altLang="en-US" sz="2400" dirty="0" err="1" smtClean="0"/>
              <a:t>Biklen</a:t>
            </a:r>
            <a:r>
              <a:rPr lang="en-US" altLang="en-US" sz="2400" dirty="0" smtClean="0"/>
              <a:t>, 2005)</a:t>
            </a:r>
          </a:p>
          <a:p>
            <a:r>
              <a:rPr lang="en-US" altLang="en-US" sz="2400" dirty="0" smtClean="0"/>
              <a:t>Weak central coherence is </a:t>
            </a:r>
            <a:r>
              <a:rPr lang="en-US" altLang="en-US" sz="2400" i="1" dirty="0" smtClean="0"/>
              <a:t>conceptual</a:t>
            </a:r>
            <a:r>
              <a:rPr lang="en-US" altLang="en-US" sz="2400" dirty="0" smtClean="0"/>
              <a:t> - postulates an unidentified “core deficit in central processing” </a:t>
            </a:r>
            <a:r>
              <a:rPr lang="en-US" altLang="en-US" sz="2400" dirty="0" smtClean="0"/>
              <a:t>that may be better explained by reduced communication between distributed brain regions (Just </a:t>
            </a:r>
            <a:r>
              <a:rPr lang="en-US" altLang="en-US" sz="2400" dirty="0" smtClean="0"/>
              <a:t>et al, 2004)</a:t>
            </a:r>
          </a:p>
          <a:p>
            <a:r>
              <a:rPr lang="en-US" altLang="en-US" sz="2400" dirty="0" smtClean="0"/>
              <a:t>Impairments in imitation skills should not be cited as evidence for a mirror system deficit – no difference between performance on imitative tasks versus non-imitative tasks (Leighton, 2008)</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0"/>
            <a:ext cx="8229600" cy="762000"/>
          </a:xfrm>
        </p:spPr>
        <p:txBody>
          <a:bodyPr/>
          <a:lstStyle/>
          <a:p>
            <a:r>
              <a:rPr lang="en-US" altLang="en-US" smtClean="0"/>
              <a:t>Kernel of Truth</a:t>
            </a:r>
          </a:p>
        </p:txBody>
      </p:sp>
      <p:sp>
        <p:nvSpPr>
          <p:cNvPr id="14339" name="Content Placeholder 2"/>
          <p:cNvSpPr>
            <a:spLocks noGrp="1"/>
          </p:cNvSpPr>
          <p:nvPr>
            <p:ph idx="1"/>
          </p:nvPr>
        </p:nvSpPr>
        <p:spPr>
          <a:xfrm>
            <a:off x="457200" y="1524000"/>
            <a:ext cx="8229600" cy="5049838"/>
          </a:xfrm>
        </p:spPr>
        <p:txBody>
          <a:bodyPr/>
          <a:lstStyle/>
          <a:p>
            <a:r>
              <a:rPr lang="en-US" altLang="en-US" sz="1900" smtClean="0"/>
              <a:t>Activation of the frontal cortex is associated with a wide range of functions including switching of attention and maintaining higher order control (Solomon 2009). We associate these with “executive function.”</a:t>
            </a:r>
          </a:p>
          <a:p>
            <a:r>
              <a:rPr lang="en-US" altLang="en-US" sz="1900" smtClean="0"/>
              <a:t>Mirror neuron system largely overlaps </a:t>
            </a:r>
            <a:r>
              <a:rPr lang="en-US" altLang="en-US" sz="1900" i="1" smtClean="0"/>
              <a:t>praxis</a:t>
            </a:r>
            <a:r>
              <a:rPr lang="en-US" altLang="en-US" sz="1900" smtClean="0"/>
              <a:t> systems, relying both on posterior regions necessary for storage of movement formulas (action models) and premotor regions necessary to sequence them (Mostofsky and Ewen, 2001)</a:t>
            </a:r>
          </a:p>
          <a:p>
            <a:pPr>
              <a:buFont typeface="Georgia" pitchFamily="18" charset="0"/>
              <a:buNone/>
            </a:pPr>
            <a:endParaRPr lang="en-US" altLang="en-US" sz="1900" smtClean="0"/>
          </a:p>
          <a:p>
            <a:pPr>
              <a:buFont typeface="Georgia" pitchFamily="18" charset="0"/>
              <a:buNone/>
            </a:pPr>
            <a:r>
              <a:rPr lang="en-US" altLang="en-US" sz="1900" smtClean="0"/>
              <a:t>        Difficulties in autism suggest greater difficulty coordinating </a:t>
            </a:r>
            <a:r>
              <a:rPr lang="en-US" altLang="en-US" sz="1900" i="1" u="sng" smtClean="0"/>
              <a:t>long-range</a:t>
            </a:r>
            <a:r>
              <a:rPr lang="en-US" altLang="en-US" sz="1900" smtClean="0"/>
              <a:t> signals between frontal and posterior areas of the brain.          </a:t>
            </a:r>
          </a:p>
          <a:p>
            <a:pPr>
              <a:buFont typeface="Georgia" pitchFamily="18" charset="0"/>
              <a:buNone/>
            </a:pPr>
            <a:endParaRPr lang="en-US" altLang="en-US" sz="1900" smtClean="0"/>
          </a:p>
          <a:p>
            <a:pPr>
              <a:buFont typeface="Georgia" pitchFamily="18" charset="0"/>
              <a:buNone/>
            </a:pPr>
            <a:r>
              <a:rPr lang="en-US" altLang="en-US" sz="1900" smtClean="0"/>
              <a:t>         Reduced “mirror system” activation may not imply failure to understand intention, experience empathy, or form action models, but instead may reflect difficulty in </a:t>
            </a:r>
            <a:r>
              <a:rPr lang="en-US" altLang="en-US" sz="1900" i="1" u="sng" smtClean="0"/>
              <a:t>praxis</a:t>
            </a:r>
            <a:r>
              <a:rPr lang="en-US" altLang="en-US" sz="1900" smtClean="0"/>
              <a:t> – in particular, a tendency to execute actions as </a:t>
            </a:r>
            <a:r>
              <a:rPr lang="en-US" altLang="en-US" sz="1900" i="1" smtClean="0"/>
              <a:t>component parts</a:t>
            </a:r>
            <a:r>
              <a:rPr lang="en-US" altLang="en-US" sz="1900" smtClean="0"/>
              <a:t> rather than chaining them into an integrated sequence. </a:t>
            </a:r>
          </a:p>
        </p:txBody>
      </p:sp>
      <p:sp>
        <p:nvSpPr>
          <p:cNvPr id="4" name="Right Arrow 3"/>
          <p:cNvSpPr/>
          <p:nvPr/>
        </p:nvSpPr>
        <p:spPr>
          <a:xfrm>
            <a:off x="609600" y="4038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p:cNvSpPr/>
          <p:nvPr/>
        </p:nvSpPr>
        <p:spPr>
          <a:xfrm>
            <a:off x="609600" y="49530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81000"/>
          </a:xfrm>
        </p:spPr>
        <p:txBody>
          <a:bodyPr>
            <a:normAutofit fontScale="90000"/>
          </a:bodyPr>
          <a:lstStyle/>
          <a:p>
            <a:pPr fontAlgn="auto">
              <a:spcAft>
                <a:spcPts val="0"/>
              </a:spcAft>
              <a:defRPr/>
            </a:pPr>
            <a:r>
              <a:rPr lang="en-US" dirty="0" smtClean="0"/>
              <a:t> </a:t>
            </a:r>
            <a:endParaRPr lang="en-US" dirty="0"/>
          </a:p>
        </p:txBody>
      </p:sp>
      <p:sp>
        <p:nvSpPr>
          <p:cNvPr id="15363" name="Content Placeholder 2"/>
          <p:cNvSpPr>
            <a:spLocks noGrp="1"/>
          </p:cNvSpPr>
          <p:nvPr>
            <p:ph idx="1"/>
          </p:nvPr>
        </p:nvSpPr>
        <p:spPr>
          <a:xfrm>
            <a:off x="457200" y="838200"/>
            <a:ext cx="8229600" cy="5735638"/>
          </a:xfrm>
        </p:spPr>
        <p:txBody>
          <a:bodyPr/>
          <a:lstStyle/>
          <a:p>
            <a:pPr>
              <a:buFont typeface="Georgia" pitchFamily="18" charset="0"/>
              <a:buNone/>
            </a:pPr>
            <a:r>
              <a:rPr lang="en-US" altLang="en-US" sz="2000" smtClean="0"/>
              <a:t>“To learn the technique of moving my right hand needed control over the ball and socket joint of the shoulder and then the hinge joint of my elbow and finally fold the other fingers and keep the point finger out. After that, focusing on the object which matched the word” </a:t>
            </a:r>
          </a:p>
          <a:p>
            <a:pPr>
              <a:buFont typeface="Georgia" pitchFamily="18" charset="0"/>
              <a:buNone/>
            </a:pPr>
            <a:r>
              <a:rPr lang="en-US" altLang="en-US" sz="2000" i="1" smtClean="0"/>
              <a:t>– Tito Mukhopadhyay</a:t>
            </a:r>
          </a:p>
          <a:p>
            <a:pPr>
              <a:buFont typeface="Georgia" pitchFamily="18" charset="0"/>
              <a:buNone/>
            </a:pPr>
            <a:endParaRPr lang="en-US" altLang="en-US" sz="2000" smtClean="0"/>
          </a:p>
          <a:p>
            <a:pPr>
              <a:buFont typeface="Georgia" pitchFamily="18" charset="0"/>
              <a:buNone/>
            </a:pPr>
            <a:endParaRPr lang="en-US" altLang="en-US" sz="2000" smtClean="0"/>
          </a:p>
          <a:p>
            <a:pPr>
              <a:buFont typeface="Georgia" pitchFamily="18" charset="0"/>
              <a:buNone/>
            </a:pPr>
            <a:endParaRPr lang="en-US" altLang="en-US" sz="2000" smtClean="0"/>
          </a:p>
          <a:p>
            <a:pPr>
              <a:buFont typeface="Georgia" pitchFamily="18" charset="0"/>
              <a:buNone/>
            </a:pPr>
            <a:endParaRPr lang="en-US" altLang="en-US" sz="2000" smtClean="0"/>
          </a:p>
          <a:p>
            <a:pPr>
              <a:buFont typeface="Georgia" pitchFamily="18" charset="0"/>
              <a:buNone/>
            </a:pPr>
            <a:endParaRPr lang="en-US" altLang="en-US" sz="2000" smtClean="0"/>
          </a:p>
          <a:p>
            <a:pPr>
              <a:buFont typeface="Georgia" pitchFamily="18" charset="0"/>
              <a:buNone/>
            </a:pPr>
            <a:endParaRPr lang="en-US" altLang="en-US" sz="2000" smtClean="0"/>
          </a:p>
          <a:p>
            <a:pPr>
              <a:buFont typeface="Georgia" pitchFamily="18" charset="0"/>
              <a:buNone/>
            </a:pPr>
            <a:endParaRPr lang="en-US" altLang="en-US" sz="2000" smtClean="0"/>
          </a:p>
          <a:p>
            <a:pPr>
              <a:buFont typeface="Georgia" pitchFamily="18" charset="0"/>
              <a:buNone/>
            </a:pPr>
            <a:endParaRPr lang="en-US" altLang="en-US" sz="2000" i="1" smtClean="0"/>
          </a:p>
          <a:p>
            <a:pPr>
              <a:buFont typeface="Georgia" pitchFamily="18" charset="0"/>
              <a:buNone/>
            </a:pPr>
            <a:endParaRPr lang="en-US" altLang="en-US" sz="2000" i="1" smtClean="0"/>
          </a:p>
          <a:p>
            <a:pPr>
              <a:buFont typeface="Georgia" pitchFamily="18" charset="0"/>
              <a:buNone/>
            </a:pPr>
            <a:endParaRPr lang="en-US" altLang="en-US" sz="2000" i="1" smtClean="0"/>
          </a:p>
          <a:p>
            <a:pPr>
              <a:buFont typeface="Georgia" pitchFamily="18" charset="0"/>
              <a:buNone/>
            </a:pPr>
            <a:endParaRPr lang="en-US" altLang="en-US" sz="2000" i="1" smtClean="0"/>
          </a:p>
          <a:p>
            <a:pPr>
              <a:buFont typeface="Georgia" pitchFamily="18" charset="0"/>
              <a:buNone/>
            </a:pPr>
            <a:r>
              <a:rPr lang="en-US" altLang="en-US" sz="2000" i="1" smtClean="0"/>
              <a:t>Quoted from Biklen (2005) </a:t>
            </a:r>
            <a:r>
              <a:rPr lang="en-US" altLang="en-US" sz="2000" i="1" u="sng" smtClean="0"/>
              <a:t>Autism and the Myth of the Person Alone</a:t>
            </a:r>
          </a:p>
        </p:txBody>
      </p:sp>
      <p:pic>
        <p:nvPicPr>
          <p:cNvPr id="15364" name="Picture 3" descr="Garfield Flat Against Car Window Wallpap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3048000" y="2819400"/>
            <a:ext cx="5715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endParaRPr lang="en-US" altLang="en-US"/>
          </a:p>
          <a:p>
            <a:r>
              <a:rPr lang="en-US" altLang="en-US"/>
              <a:t>“It is hot; we should open the window… I can describe the action: I must push the button with my finger. But my hesitation grows while I try to put the sequences to go through the action. I mentally review the necessary steps, but the first one simply doesn’t come out. I’m trapped. To help the child with autism, verbally give me the sequences and facilitate me while I try to organize myself.”  - </a:t>
            </a:r>
            <a:r>
              <a:rPr lang="en-US" altLang="en-US" i="1"/>
              <a:t>Alberto Frugone</a:t>
            </a:r>
          </a:p>
          <a:p>
            <a:endParaRPr lang="en-US" altLang="en-US"/>
          </a:p>
          <a:p>
            <a:endParaRPr lang="en-US" altLang="en-US"/>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609600"/>
            <a:ext cx="8229600" cy="762000"/>
          </a:xfrm>
        </p:spPr>
        <p:txBody>
          <a:bodyPr/>
          <a:lstStyle/>
          <a:p>
            <a:r>
              <a:rPr lang="en-US" altLang="en-US" smtClean="0"/>
              <a:t>3) The landscape of the brain </a:t>
            </a:r>
          </a:p>
        </p:txBody>
      </p:sp>
      <p:sp>
        <p:nvSpPr>
          <p:cNvPr id="16387" name="Content Placeholder 2"/>
          <p:cNvSpPr>
            <a:spLocks noGrp="1"/>
          </p:cNvSpPr>
          <p:nvPr>
            <p:ph idx="1"/>
          </p:nvPr>
        </p:nvSpPr>
        <p:spPr>
          <a:xfrm>
            <a:off x="457200" y="1524000"/>
            <a:ext cx="8229600" cy="5049838"/>
          </a:xfrm>
        </p:spPr>
        <p:txBody>
          <a:bodyPr/>
          <a:lstStyle/>
          <a:p>
            <a:pPr>
              <a:buFont typeface="Georgia" pitchFamily="18" charset="0"/>
              <a:buNone/>
            </a:pPr>
            <a:r>
              <a:rPr lang="en-US" altLang="en-US" smtClean="0"/>
              <a:t> </a:t>
            </a:r>
          </a:p>
        </p:txBody>
      </p:sp>
      <p:pic>
        <p:nvPicPr>
          <p:cNvPr id="16388" name="Picture 2" descr="C:\Users\JPH\Desktop\dorn_4_11_0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785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838200"/>
            <a:ext cx="8229600" cy="914400"/>
          </a:xfrm>
        </p:spPr>
        <p:txBody>
          <a:bodyPr/>
          <a:lstStyle/>
          <a:p>
            <a:r>
              <a:rPr lang="en-US" altLang="en-US" smtClean="0"/>
              <a:t>Frontal Cortex</a:t>
            </a:r>
          </a:p>
        </p:txBody>
      </p:sp>
      <p:sp>
        <p:nvSpPr>
          <p:cNvPr id="3" name="Content Placeholder 2"/>
          <p:cNvSpPr>
            <a:spLocks noGrp="1"/>
          </p:cNvSpPr>
          <p:nvPr>
            <p:ph idx="1"/>
          </p:nvPr>
        </p:nvSpPr>
        <p:spPr>
          <a:xfrm>
            <a:off x="457200" y="1828800"/>
            <a:ext cx="8229600" cy="47450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smtClean="0"/>
              <a:t>General: Cortex is the surface of the lobe, about 1/8 inch thick – “grey matter”</a:t>
            </a:r>
          </a:p>
          <a:p>
            <a:pPr marL="365760" indent="-256032" fontAlgn="auto">
              <a:spcAft>
                <a:spcPts val="0"/>
              </a:spcAft>
              <a:buClr>
                <a:schemeClr val="accent3"/>
              </a:buClr>
              <a:buFont typeface="Georgia"/>
              <a:buChar char="•"/>
              <a:defRPr/>
            </a:pPr>
            <a:r>
              <a:rPr lang="en-US" dirty="0" smtClean="0"/>
              <a:t>Involved in conscious control, strategic control, volitional control, switching attention, error processing</a:t>
            </a:r>
          </a:p>
          <a:p>
            <a:pPr marL="365760" indent="-256032" fontAlgn="auto">
              <a:spcAft>
                <a:spcPts val="0"/>
              </a:spcAft>
              <a:buClr>
                <a:schemeClr val="accent3"/>
              </a:buClr>
              <a:buFont typeface="Georgia"/>
              <a:buChar char="•"/>
              <a:defRPr/>
            </a:pPr>
            <a:r>
              <a:rPr lang="en-US" dirty="0" smtClean="0"/>
              <a:t>Prefrontal cortex: appears to function as a “pointer” to features that belong together (e.g. verbal, spatial features of words)</a:t>
            </a:r>
          </a:p>
          <a:p>
            <a:pPr marL="365760" indent="-256032" fontAlgn="auto">
              <a:spcAft>
                <a:spcPts val="0"/>
              </a:spcAft>
              <a:buClr>
                <a:schemeClr val="accent3"/>
              </a:buClr>
              <a:buFont typeface="Georgia"/>
              <a:buChar char="•"/>
              <a:defRPr/>
            </a:pPr>
            <a:r>
              <a:rPr lang="en-US" dirty="0" err="1" smtClean="0"/>
              <a:t>Premotor</a:t>
            </a:r>
            <a:r>
              <a:rPr lang="en-US" dirty="0" smtClean="0"/>
              <a:t>/Motor cortex: Selects motor “formulas,” translates them into action plans, and initiates movement by transmitting motor commands to spinal cord and muscles. Also involved in planning and executing speech, but not uniquely. </a:t>
            </a:r>
            <a:endParaRPr lang="en-US" dirty="0"/>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14400"/>
            <a:ext cx="8229600" cy="838200"/>
          </a:xfrm>
        </p:spPr>
        <p:txBody>
          <a:bodyPr/>
          <a:lstStyle/>
          <a:p>
            <a:r>
              <a:rPr lang="en-US" altLang="en-US" smtClean="0"/>
              <a:t>Parietal Cortex</a:t>
            </a:r>
          </a:p>
        </p:txBody>
      </p:sp>
      <p:sp>
        <p:nvSpPr>
          <p:cNvPr id="18435" name="Content Placeholder 2"/>
          <p:cNvSpPr>
            <a:spLocks noGrp="1"/>
          </p:cNvSpPr>
          <p:nvPr>
            <p:ph idx="1"/>
          </p:nvPr>
        </p:nvSpPr>
        <p:spPr>
          <a:xfrm>
            <a:off x="457200" y="1752600"/>
            <a:ext cx="8229600" cy="4821238"/>
          </a:xfrm>
        </p:spPr>
        <p:txBody>
          <a:bodyPr/>
          <a:lstStyle/>
          <a:p>
            <a:r>
              <a:rPr lang="en-US" altLang="en-US" smtClean="0"/>
              <a:t>Associated with the storage of motor programs (movement “formulas”), integration of spatial information, and body configuration (“schema”)</a:t>
            </a:r>
          </a:p>
          <a:p>
            <a:r>
              <a:rPr lang="en-US" altLang="en-US" smtClean="0"/>
              <a:t>Includes somatosensory cortex: Integrates internal sensory information from the body such as movement, position, pressure, and temperature. Associated with “proprioceptive” feedback. Adjacent to the motor cortex, relying on short-range connections.</a:t>
            </a:r>
          </a:p>
          <a:p>
            <a:r>
              <a:rPr lang="en-US" altLang="en-US" smtClean="0"/>
              <a:t>Sometimes called the “where” cortex.</a:t>
            </a:r>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914400"/>
            <a:ext cx="8229600" cy="838200"/>
          </a:xfrm>
        </p:spPr>
        <p:txBody>
          <a:bodyPr/>
          <a:lstStyle/>
          <a:p>
            <a:r>
              <a:rPr lang="en-US" altLang="en-US" smtClean="0"/>
              <a:t>Temporal and Occipital Cortices</a:t>
            </a:r>
          </a:p>
        </p:txBody>
      </p:sp>
      <p:sp>
        <p:nvSpPr>
          <p:cNvPr id="19459" name="Content Placeholder 2"/>
          <p:cNvSpPr>
            <a:spLocks noGrp="1"/>
          </p:cNvSpPr>
          <p:nvPr>
            <p:ph idx="1"/>
          </p:nvPr>
        </p:nvSpPr>
        <p:spPr>
          <a:xfrm>
            <a:off x="457200" y="1752600"/>
            <a:ext cx="8229600" cy="4821238"/>
          </a:xfrm>
        </p:spPr>
        <p:txBody>
          <a:bodyPr/>
          <a:lstStyle/>
          <a:p>
            <a:r>
              <a:rPr lang="en-US" altLang="en-US" smtClean="0"/>
              <a:t>Temporal: Associated with auditory (hearing) and association (memory) function. </a:t>
            </a:r>
          </a:p>
          <a:p>
            <a:r>
              <a:rPr lang="en-US" altLang="en-US" smtClean="0"/>
              <a:t>Left temporal region is particularly associated with speech, language, comprehension, and verbal naming, </a:t>
            </a:r>
          </a:p>
          <a:p>
            <a:r>
              <a:rPr lang="en-US" altLang="en-US" smtClean="0"/>
              <a:t>Occcipital: Associated with imagery and integration of visual information.</a:t>
            </a: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1524000"/>
            <a:ext cx="8229600" cy="5049838"/>
          </a:xfrm>
        </p:spPr>
        <p:txBody>
          <a:bodyPr/>
          <a:lstStyle/>
          <a:p>
            <a:pPr>
              <a:buFont typeface="Georgia" pitchFamily="18" charset="0"/>
              <a:buNone/>
            </a:pPr>
            <a:r>
              <a:rPr lang="en-US" altLang="en-US" dirty="0" smtClean="0"/>
              <a:t>	“When I was growing up, speaking was so frustrating. I could see the words in my brain, but then I realized that making my mouth move [was needed to] get those letters to come alive, they died as soon as they were born. What made me feel angry was to know that I knew exactly what I was to say and my brain was retreating in defeat.”</a:t>
            </a:r>
          </a:p>
          <a:p>
            <a:pPr>
              <a:buFont typeface="Georgia" pitchFamily="18" charset="0"/>
              <a:buNone/>
            </a:pPr>
            <a:endParaRPr lang="en-US" altLang="en-US" dirty="0" smtClean="0"/>
          </a:p>
          <a:p>
            <a:pPr>
              <a:buFont typeface="Georgia" pitchFamily="18" charset="0"/>
              <a:buNone/>
            </a:pPr>
            <a:r>
              <a:rPr lang="en-US" altLang="en-US" i="1" dirty="0" smtClean="0"/>
              <a:t>- Jamie Burke</a:t>
            </a:r>
          </a:p>
        </p:txBody>
      </p:sp>
      <p:sp>
        <p:nvSpPr>
          <p:cNvPr id="5" name="Title 4"/>
          <p:cNvSpPr>
            <a:spLocks noGrp="1"/>
          </p:cNvSpPr>
          <p:nvPr>
            <p:ph type="title"/>
          </p:nvPr>
        </p:nvSpPr>
        <p:spPr>
          <a:xfrm>
            <a:off x="457200" y="1143000"/>
            <a:ext cx="8229600" cy="152400"/>
          </a:xfrm>
        </p:spPr>
        <p:txBody>
          <a:bodyPr>
            <a:normAutofit fontScale="90000"/>
          </a:bodyPr>
          <a:lstStyle/>
          <a:p>
            <a:pPr fontAlgn="auto">
              <a:spcAft>
                <a:spcPts val="0"/>
              </a:spcAft>
              <a:defRPr/>
            </a:pPr>
            <a:r>
              <a:rPr lang="en-US" dirty="0" smtClean="0"/>
              <a:t> </a:t>
            </a:r>
            <a:endParaRPr lang="en-US" dirty="0"/>
          </a:p>
        </p:txBody>
      </p:sp>
    </p:spTree>
    <p:extLst>
      <p:ext uri="{BB962C8B-B14F-4D97-AF65-F5344CB8AC3E}">
        <p14:creationId xmlns:p14="http://schemas.microsoft.com/office/powerpoint/2010/main" val="3277993514"/>
      </p:ext>
    </p:extLst>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914400"/>
            <a:ext cx="8229600" cy="762000"/>
          </a:xfrm>
        </p:spPr>
        <p:txBody>
          <a:bodyPr/>
          <a:lstStyle/>
          <a:p>
            <a:r>
              <a:rPr lang="en-US" altLang="en-US" smtClean="0"/>
              <a:t>Circuitry is not always direct</a:t>
            </a:r>
          </a:p>
        </p:txBody>
      </p:sp>
      <p:sp>
        <p:nvSpPr>
          <p:cNvPr id="20483" name="Content Placeholder 2"/>
          <p:cNvSpPr>
            <a:spLocks noGrp="1"/>
          </p:cNvSpPr>
          <p:nvPr>
            <p:ph idx="1"/>
          </p:nvPr>
        </p:nvSpPr>
        <p:spPr>
          <a:xfrm>
            <a:off x="457200" y="1676400"/>
            <a:ext cx="8229600" cy="4897438"/>
          </a:xfrm>
        </p:spPr>
        <p:txBody>
          <a:bodyPr/>
          <a:lstStyle/>
          <a:p>
            <a:r>
              <a:rPr lang="en-US" altLang="en-US" smtClean="0"/>
              <a:t>Thalamic relay (integrates with sensory inputs)</a:t>
            </a:r>
          </a:p>
          <a:p>
            <a:r>
              <a:rPr lang="en-US" altLang="en-US" smtClean="0"/>
              <a:t>Cortex -Cerebellum-Thalamus-Cortex (unconscious planned movement)</a:t>
            </a:r>
          </a:p>
          <a:p>
            <a:endParaRPr lang="en-US" altLang="en-US" smtClean="0"/>
          </a:p>
        </p:txBody>
      </p:sp>
      <p:pic>
        <p:nvPicPr>
          <p:cNvPr id="20484" name="Content Placeholder 3" descr="http://neuron.net78.net/library/brain/images/brain_map.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63246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38200"/>
            <a:ext cx="8229600" cy="838200"/>
          </a:xfrm>
        </p:spPr>
        <p:txBody>
          <a:bodyPr/>
          <a:lstStyle/>
          <a:p>
            <a:r>
              <a:rPr lang="en-US" altLang="en-US" smtClean="0"/>
              <a:t>4) Altered </a:t>
            </a:r>
            <a:r>
              <a:rPr lang="en-US" altLang="en-US" i="1" smtClean="0"/>
              <a:t>Connectivity</a:t>
            </a:r>
            <a:r>
              <a:rPr lang="en-US" altLang="en-US" smtClean="0"/>
              <a:t> in Autism</a:t>
            </a:r>
          </a:p>
        </p:txBody>
      </p:sp>
      <p:sp>
        <p:nvSpPr>
          <p:cNvPr id="21507" name="Content Placeholder 2"/>
          <p:cNvSpPr>
            <a:spLocks noGrp="1"/>
          </p:cNvSpPr>
          <p:nvPr>
            <p:ph idx="1"/>
          </p:nvPr>
        </p:nvSpPr>
        <p:spPr>
          <a:xfrm>
            <a:off x="457200" y="1676400"/>
            <a:ext cx="8229600" cy="4876800"/>
          </a:xfrm>
        </p:spPr>
        <p:txBody>
          <a:bodyPr/>
          <a:lstStyle/>
          <a:p>
            <a:r>
              <a:rPr lang="en-US" altLang="en-US" smtClean="0"/>
              <a:t>Difficulties in social interaction, language and behaviors in autism “arise because these are the domains that place the largest demands on the time-sensitive integration of information from spatially discrete areas of the brain” (Wass 2011)</a:t>
            </a:r>
          </a:p>
          <a:p>
            <a:r>
              <a:rPr lang="en-US" altLang="en-US" smtClean="0"/>
              <a:t>Views these difficulties as </a:t>
            </a:r>
            <a:r>
              <a:rPr lang="en-US" altLang="en-US" i="1" smtClean="0"/>
              <a:t>non-localized</a:t>
            </a:r>
            <a:r>
              <a:rPr lang="en-US" altLang="en-US" smtClean="0"/>
              <a:t>: an “emergent property of the collaboration among brain centers” rather than a “core deficit.”  (Just et al., 2004)</a:t>
            </a:r>
          </a:p>
        </p:txBody>
      </p:sp>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838200"/>
            <a:ext cx="8229600" cy="762000"/>
          </a:xfrm>
        </p:spPr>
        <p:txBody>
          <a:bodyPr/>
          <a:lstStyle/>
          <a:p>
            <a:r>
              <a:rPr lang="en-US" altLang="en-US" smtClean="0"/>
              <a:t>Frontal-Parietal Connectivity</a:t>
            </a:r>
          </a:p>
        </p:txBody>
      </p:sp>
      <p:sp>
        <p:nvSpPr>
          <p:cNvPr id="22531" name="Content Placeholder 2"/>
          <p:cNvSpPr>
            <a:spLocks noGrp="1"/>
          </p:cNvSpPr>
          <p:nvPr>
            <p:ph idx="1"/>
          </p:nvPr>
        </p:nvSpPr>
        <p:spPr>
          <a:xfrm>
            <a:off x="457200" y="1524000"/>
            <a:ext cx="8229600" cy="5049838"/>
          </a:xfrm>
        </p:spPr>
        <p:txBody>
          <a:bodyPr/>
          <a:lstStyle/>
          <a:p>
            <a:r>
              <a:rPr lang="en-US" altLang="en-US" sz="2200" dirty="0" smtClean="0"/>
              <a:t>Both imitation and praxis depend on circuits necessary for “action model” formation – specifically connectivity between posterior parietal regions that form and store spatial representations, and premotor regions necessary to select and sequence the resulting programs (</a:t>
            </a:r>
            <a:r>
              <a:rPr lang="en-US" altLang="en-US" sz="2200" dirty="0" err="1" smtClean="0"/>
              <a:t>Mostofsky</a:t>
            </a:r>
            <a:r>
              <a:rPr lang="en-US" altLang="en-US" sz="2200" dirty="0" smtClean="0"/>
              <a:t> &amp; </a:t>
            </a:r>
            <a:r>
              <a:rPr lang="en-US" altLang="en-US" sz="2200" dirty="0" err="1" smtClean="0"/>
              <a:t>Ewen</a:t>
            </a:r>
            <a:r>
              <a:rPr lang="en-US" altLang="en-US" sz="2200" dirty="0" smtClean="0"/>
              <a:t> 2011)</a:t>
            </a:r>
            <a:br>
              <a:rPr lang="en-US" altLang="en-US" sz="2200" dirty="0" smtClean="0"/>
            </a:br>
            <a:endParaRPr lang="en-US" altLang="en-US" dirty="0" smtClean="0"/>
          </a:p>
          <a:p>
            <a:r>
              <a:rPr lang="en-US" altLang="en-US" dirty="0" smtClean="0"/>
              <a:t> </a:t>
            </a:r>
          </a:p>
        </p:txBody>
      </p:sp>
      <p:pic>
        <p:nvPicPr>
          <p:cNvPr id="22532" name="Picture 3" descr="http://thebrain.mcgill.ca/flash/d/d_10/d_10_cr/d_10_cr_lan/d_10_cr_lan_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990600" y="3733800"/>
            <a:ext cx="533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en-US" sz="2200" dirty="0"/>
              <a:t>Speech and language function involves cooperation between the frontal lobe (</a:t>
            </a:r>
            <a:r>
              <a:rPr lang="en-US" altLang="en-US" sz="2200" dirty="0" err="1"/>
              <a:t>Broca’s</a:t>
            </a:r>
            <a:r>
              <a:rPr lang="en-US" altLang="en-US" sz="2200" dirty="0"/>
              <a:t> area – speech production) and temporal-parietal regions (Wernicke’s area – processing and understanding of language input). These are connected by long-range connections called the </a:t>
            </a:r>
            <a:r>
              <a:rPr lang="en-US" altLang="en-US" sz="2200" dirty="0" err="1"/>
              <a:t>arculate</a:t>
            </a:r>
            <a:r>
              <a:rPr lang="en-US" altLang="en-US" sz="2200" dirty="0"/>
              <a:t> fasciculus.</a:t>
            </a:r>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fontScale="90000"/>
          </a:bodyPr>
          <a:lstStyle/>
          <a:p>
            <a:pPr fontAlgn="auto">
              <a:spcAft>
                <a:spcPts val="0"/>
              </a:spcAft>
              <a:defRPr/>
            </a:pPr>
            <a:r>
              <a:rPr lang="en-US" dirty="0" smtClean="0"/>
              <a:t>Difficulty executing “action chains”</a:t>
            </a:r>
            <a:endParaRPr lang="en-US" dirty="0"/>
          </a:p>
        </p:txBody>
      </p:sp>
      <p:sp>
        <p:nvSpPr>
          <p:cNvPr id="23555" name="Content Placeholder 2"/>
          <p:cNvSpPr>
            <a:spLocks noGrp="1"/>
          </p:cNvSpPr>
          <p:nvPr>
            <p:ph idx="1"/>
          </p:nvPr>
        </p:nvSpPr>
        <p:spPr>
          <a:xfrm>
            <a:off x="457200" y="1828800"/>
            <a:ext cx="8229600" cy="4745038"/>
          </a:xfrm>
        </p:spPr>
        <p:txBody>
          <a:bodyPr/>
          <a:lstStyle/>
          <a:p>
            <a:r>
              <a:rPr lang="en-US" altLang="en-US" smtClean="0"/>
              <a:t>Individuals with ASD appear to experience a gap between intended motor plans (parietal “action chains”) and the execution of those motor plans.</a:t>
            </a:r>
          </a:p>
          <a:p>
            <a:r>
              <a:rPr lang="en-US" altLang="en-US" smtClean="0"/>
              <a:t>Fabbri-Destro (2009): difficulty “chaining motor acts into a global action”</a:t>
            </a:r>
          </a:p>
          <a:p>
            <a:r>
              <a:rPr lang="en-US" altLang="en-US" smtClean="0"/>
              <a:t>Cattaneo et al (2007): Typically, frontal-parietal action chains trigger muscle activation at the very outset of an action. In ASD, no activation of mouth-opening muscles when grasping to eat until food immediately approached the mouth.</a:t>
            </a: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 </a:t>
            </a:r>
          </a:p>
        </p:txBody>
      </p:sp>
      <p:sp>
        <p:nvSpPr>
          <p:cNvPr id="24579" name="Content Placeholder 2"/>
          <p:cNvSpPr>
            <a:spLocks noGrp="1"/>
          </p:cNvSpPr>
          <p:nvPr>
            <p:ph idx="1"/>
          </p:nvPr>
        </p:nvSpPr>
        <p:spPr/>
        <p:txBody>
          <a:bodyPr/>
          <a:lstStyle/>
          <a:p>
            <a:pPr>
              <a:buFont typeface="Georgia" pitchFamily="18" charset="0"/>
              <a:buNone/>
            </a:pPr>
            <a:r>
              <a:rPr lang="en-US" altLang="en-US" smtClean="0"/>
              <a:t>  </a:t>
            </a:r>
          </a:p>
        </p:txBody>
      </p:sp>
      <p:pic>
        <p:nvPicPr>
          <p:cNvPr id="24580" name="Picture 3" descr="An external file that holds a picture, illustration, etc.&#10;Object name is zpq0430780810003.jpg Object name is zpq0430780810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84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90600"/>
            <a:ext cx="8229600" cy="838200"/>
          </a:xfrm>
        </p:spPr>
        <p:txBody>
          <a:bodyPr/>
          <a:lstStyle/>
          <a:p>
            <a:r>
              <a:rPr lang="en-US" altLang="en-US" smtClean="0"/>
              <a:t>a) Neuroanatomical evidence</a:t>
            </a:r>
          </a:p>
        </p:txBody>
      </p:sp>
      <p:sp>
        <p:nvSpPr>
          <p:cNvPr id="3" name="Content Placeholder 2"/>
          <p:cNvSpPr>
            <a:spLocks noGrp="1"/>
          </p:cNvSpPr>
          <p:nvPr>
            <p:ph idx="1"/>
          </p:nvPr>
        </p:nvSpPr>
        <p:spPr>
          <a:xfrm>
            <a:off x="457200" y="1905000"/>
            <a:ext cx="8229600" cy="4668838"/>
          </a:xfrm>
        </p:spPr>
        <p:txBody>
          <a:bodyPr>
            <a:normAutofit fontScale="85000" lnSpcReduction="20000"/>
          </a:bodyPr>
          <a:lstStyle/>
          <a:p>
            <a:pPr marL="365760" indent="-256032" fontAlgn="auto">
              <a:spcAft>
                <a:spcPts val="0"/>
              </a:spcAft>
              <a:buClr>
                <a:schemeClr val="accent3"/>
              </a:buClr>
              <a:buFont typeface="Georgia"/>
              <a:buChar char="•"/>
              <a:defRPr/>
            </a:pPr>
            <a:r>
              <a:rPr lang="en-US" dirty="0" smtClean="0"/>
              <a:t>Abundance of short connective fibers in frontal and temporal regions, relative to long-range connections (Casanova et al, 2002)</a:t>
            </a:r>
          </a:p>
          <a:p>
            <a:pPr marL="365760" indent="-256032" fontAlgn="auto">
              <a:spcAft>
                <a:spcPts val="0"/>
              </a:spcAft>
              <a:buClr>
                <a:schemeClr val="accent3"/>
              </a:buClr>
              <a:buFont typeface="Georgia"/>
              <a:buChar char="•"/>
              <a:defRPr/>
            </a:pPr>
            <a:r>
              <a:rPr lang="en-US" dirty="0" smtClean="0"/>
              <a:t>Decrease in the largest axons that communicate over long distances and excessive connections between neighboring areas (</a:t>
            </a:r>
            <a:r>
              <a:rPr lang="en-US" dirty="0" err="1" smtClean="0"/>
              <a:t>Zikopoulos</a:t>
            </a:r>
            <a:r>
              <a:rPr lang="en-US" dirty="0" smtClean="0"/>
              <a:t> &amp; </a:t>
            </a:r>
            <a:r>
              <a:rPr lang="en-US" dirty="0" err="1" smtClean="0"/>
              <a:t>Barbas</a:t>
            </a:r>
            <a:r>
              <a:rPr lang="en-US" dirty="0" smtClean="0"/>
              <a:t>, 2010)</a:t>
            </a:r>
          </a:p>
          <a:p>
            <a:pPr marL="365760" indent="-256032" fontAlgn="auto">
              <a:spcAft>
                <a:spcPts val="0"/>
              </a:spcAft>
              <a:buClr>
                <a:schemeClr val="accent3"/>
              </a:buClr>
              <a:buFont typeface="Georgia"/>
              <a:buChar char="•"/>
              <a:defRPr/>
            </a:pPr>
            <a:r>
              <a:rPr lang="en-US" dirty="0" smtClean="0"/>
              <a:t>Increased volume of radiate white matter (Herbert, 2004), particularly comprised of abundant short fibers in the primary motor cortex, which is a robust predictor of deficits in motor skill (</a:t>
            </a:r>
            <a:r>
              <a:rPr lang="en-US" dirty="0" err="1" smtClean="0"/>
              <a:t>Mostofsky</a:t>
            </a:r>
            <a:r>
              <a:rPr lang="en-US" dirty="0" smtClean="0"/>
              <a:t> et al., 2007).</a:t>
            </a:r>
          </a:p>
          <a:p>
            <a:pPr marL="365760" indent="-256032" fontAlgn="auto">
              <a:spcAft>
                <a:spcPts val="0"/>
              </a:spcAft>
              <a:buClr>
                <a:schemeClr val="accent3"/>
              </a:buClr>
              <a:buFont typeface="Georgia"/>
              <a:buChar char="•"/>
              <a:defRPr/>
            </a:pPr>
            <a:r>
              <a:rPr lang="en-US" dirty="0" smtClean="0"/>
              <a:t>Reduced thickness of corpus </a:t>
            </a:r>
            <a:r>
              <a:rPr lang="en-US" dirty="0" err="1" smtClean="0"/>
              <a:t>callosum</a:t>
            </a:r>
            <a:r>
              <a:rPr lang="en-US" dirty="0" smtClean="0"/>
              <a:t> in ASD relative to matched controls (Just et al, 2004).</a:t>
            </a:r>
          </a:p>
          <a:p>
            <a:pPr marL="365760" indent="-256032" fontAlgn="auto">
              <a:spcAft>
                <a:spcPts val="0"/>
              </a:spcAft>
              <a:buClr>
                <a:schemeClr val="accent3"/>
              </a:buClr>
              <a:buFont typeface="Georgia"/>
              <a:buChar char="•"/>
              <a:defRPr/>
            </a:pPr>
            <a:r>
              <a:rPr lang="en-US" dirty="0" smtClean="0"/>
              <a:t>Note that communication between regions is also affected by factors such as neurotransmitter function and “microarchitecture” – not limited to fiber tracts.</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Char char="•"/>
              <a:defRPr/>
            </a:pPr>
            <a:endParaRPr lang="en-US" dirty="0"/>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fontAlgn="auto">
              <a:spcAft>
                <a:spcPts val="0"/>
              </a:spcAft>
              <a:defRPr/>
            </a:pPr>
            <a:r>
              <a:rPr lang="en-US" dirty="0" smtClean="0"/>
              <a:t>b) Functional Connectivity Studies</a:t>
            </a:r>
            <a:endParaRPr lang="en-US" dirty="0"/>
          </a:p>
        </p:txBody>
      </p:sp>
      <p:sp>
        <p:nvSpPr>
          <p:cNvPr id="3" name="Content Placeholder 2"/>
          <p:cNvSpPr>
            <a:spLocks noGrp="1"/>
          </p:cNvSpPr>
          <p:nvPr>
            <p:ph idx="1"/>
          </p:nvPr>
        </p:nvSpPr>
        <p:spPr>
          <a:xfrm>
            <a:off x="228600" y="1524000"/>
            <a:ext cx="8458200" cy="5181600"/>
          </a:xfrm>
        </p:spPr>
        <p:txBody>
          <a:bodyPr>
            <a:normAutofit fontScale="77500" lnSpcReduction="20000"/>
          </a:bodyPr>
          <a:lstStyle/>
          <a:p>
            <a:pPr marL="365760" indent="-256032" fontAlgn="auto">
              <a:spcAft>
                <a:spcPts val="0"/>
              </a:spcAft>
              <a:buClr>
                <a:schemeClr val="accent3"/>
              </a:buClr>
              <a:buFont typeface="Georgia"/>
              <a:buChar char="•"/>
              <a:defRPr/>
            </a:pPr>
            <a:r>
              <a:rPr lang="en-US" dirty="0" smtClean="0"/>
              <a:t>Use </a:t>
            </a:r>
            <a:r>
              <a:rPr lang="en-US" dirty="0" err="1" smtClean="0"/>
              <a:t>fMRI</a:t>
            </a:r>
            <a:r>
              <a:rPr lang="en-US" dirty="0" smtClean="0"/>
              <a:t> and related tools to measure the synchronization (correlation) of activation between different brain regions when performing various tasks.</a:t>
            </a:r>
          </a:p>
          <a:p>
            <a:pPr marL="365760" indent="-256032" fontAlgn="auto">
              <a:spcAft>
                <a:spcPts val="0"/>
              </a:spcAft>
              <a:buClr>
                <a:schemeClr val="accent3"/>
              </a:buClr>
              <a:buFont typeface="Georgia"/>
              <a:buChar char="•"/>
              <a:defRPr/>
            </a:pPr>
            <a:r>
              <a:rPr lang="en-US" dirty="0" smtClean="0"/>
              <a:t>Individuals with ASD exhibit reduced frontal-parietal connectivity (Just et al, 2004, Solomon 2009, </a:t>
            </a:r>
            <a:r>
              <a:rPr lang="en-US" dirty="0" err="1" smtClean="0"/>
              <a:t>Mostofsky</a:t>
            </a:r>
            <a:r>
              <a:rPr lang="en-US" dirty="0" smtClean="0"/>
              <a:t> &amp; </a:t>
            </a:r>
            <a:r>
              <a:rPr lang="en-US" dirty="0" err="1" smtClean="0"/>
              <a:t>Ewen</a:t>
            </a:r>
            <a:r>
              <a:rPr lang="en-US" dirty="0" smtClean="0"/>
              <a:t> 2011).</a:t>
            </a:r>
          </a:p>
          <a:p>
            <a:pPr marL="365760" indent="-256032" fontAlgn="auto">
              <a:spcAft>
                <a:spcPts val="0"/>
              </a:spcAft>
              <a:buClr>
                <a:schemeClr val="accent3"/>
              </a:buClr>
              <a:buFont typeface="Georgia"/>
              <a:buChar char="•"/>
              <a:defRPr/>
            </a:pPr>
            <a:r>
              <a:rPr lang="en-US" dirty="0" smtClean="0"/>
              <a:t>Individuals who spontaneously recover language after stroke show increased </a:t>
            </a:r>
            <a:r>
              <a:rPr lang="en-US" dirty="0" err="1" smtClean="0"/>
              <a:t>fronto</a:t>
            </a:r>
            <a:r>
              <a:rPr lang="en-US" dirty="0" smtClean="0"/>
              <a:t>-parietal integration (Sharp, 2009)</a:t>
            </a:r>
          </a:p>
          <a:p>
            <a:pPr marL="365760" indent="-256032" fontAlgn="auto">
              <a:spcAft>
                <a:spcPts val="0"/>
              </a:spcAft>
              <a:buClr>
                <a:schemeClr val="accent3"/>
              </a:buClr>
              <a:buFont typeface="Georgia"/>
              <a:buChar char="•"/>
              <a:defRPr/>
            </a:pPr>
            <a:r>
              <a:rPr lang="en-US" dirty="0" smtClean="0"/>
              <a:t>High-resolution (dynamic) coherence shows reduced long-range connections in ASD in frontal-occipital connections, and increased short-range connections in lateral-frontal connections, with differences correlated with ASD severity (</a:t>
            </a:r>
            <a:r>
              <a:rPr lang="en-US" dirty="0" err="1" smtClean="0"/>
              <a:t>Barttfeld</a:t>
            </a:r>
            <a:r>
              <a:rPr lang="en-US" dirty="0" smtClean="0"/>
              <a:t> et al, 2010). </a:t>
            </a:r>
          </a:p>
          <a:p>
            <a:pPr marL="365760" indent="-256032" fontAlgn="auto">
              <a:spcAft>
                <a:spcPts val="0"/>
              </a:spcAft>
              <a:buClr>
                <a:schemeClr val="accent3"/>
              </a:buClr>
              <a:buFont typeface="Georgia"/>
              <a:buChar char="•"/>
              <a:defRPr/>
            </a:pPr>
            <a:r>
              <a:rPr lang="en-US" dirty="0" smtClean="0"/>
              <a:t>Children with ASD show less activation in the cerebellum (unconscious planned movements) with relatively more </a:t>
            </a:r>
            <a:r>
              <a:rPr lang="en-US" dirty="0" err="1" smtClean="0"/>
              <a:t>fronto-striatal</a:t>
            </a:r>
            <a:r>
              <a:rPr lang="en-US" dirty="0" smtClean="0"/>
              <a:t> activation, associated with increased need for </a:t>
            </a:r>
            <a:r>
              <a:rPr lang="en-US" i="1" dirty="0" smtClean="0"/>
              <a:t>conscious</a:t>
            </a:r>
            <a:r>
              <a:rPr lang="en-US" dirty="0" smtClean="0"/>
              <a:t> execution of planned movements (</a:t>
            </a:r>
            <a:r>
              <a:rPr lang="en-US" dirty="0" err="1" smtClean="0"/>
              <a:t>Mostofsky</a:t>
            </a:r>
            <a:r>
              <a:rPr lang="en-US" dirty="0" smtClean="0"/>
              <a:t> et al, 2009)</a:t>
            </a:r>
            <a:endParaRPr lang="en-US" dirty="0"/>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 </a:t>
            </a:r>
          </a:p>
        </p:txBody>
      </p:sp>
      <p:sp>
        <p:nvSpPr>
          <p:cNvPr id="29699" name="Content Placeholder 2"/>
          <p:cNvSpPr>
            <a:spLocks noGrp="1"/>
          </p:cNvSpPr>
          <p:nvPr>
            <p:ph idx="1"/>
          </p:nvPr>
        </p:nvSpPr>
        <p:spPr/>
        <p:txBody>
          <a:bodyPr/>
          <a:lstStyle/>
          <a:p>
            <a:pPr>
              <a:buFont typeface="Georgia" pitchFamily="18" charset="0"/>
              <a:buNone/>
            </a:pPr>
            <a:r>
              <a:rPr lang="en-US" altLang="en-US" smtClean="0"/>
              <a:t> </a:t>
            </a: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03275"/>
            <a:ext cx="79248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838200"/>
            <a:ext cx="8229600" cy="762000"/>
          </a:xfrm>
        </p:spPr>
        <p:txBody>
          <a:bodyPr/>
          <a:lstStyle/>
          <a:p>
            <a:r>
              <a:rPr lang="en-US" altLang="en-US" smtClean="0"/>
              <a:t>c) Genetic evidence</a:t>
            </a:r>
          </a:p>
        </p:txBody>
      </p:sp>
      <p:sp>
        <p:nvSpPr>
          <p:cNvPr id="3" name="Content Placeholder 2"/>
          <p:cNvSpPr>
            <a:spLocks noGrp="1"/>
          </p:cNvSpPr>
          <p:nvPr>
            <p:ph idx="1"/>
          </p:nvPr>
        </p:nvSpPr>
        <p:spPr>
          <a:xfrm>
            <a:off x="304800" y="1600200"/>
            <a:ext cx="8610600" cy="4973638"/>
          </a:xfrm>
        </p:spPr>
        <p:txBody>
          <a:bodyPr>
            <a:normAutofit fontScale="85000" lnSpcReduction="10000"/>
          </a:bodyPr>
          <a:lstStyle/>
          <a:p>
            <a:pPr marL="365760" indent="-256032" fontAlgn="auto">
              <a:spcAft>
                <a:spcPts val="0"/>
              </a:spcAft>
              <a:buClr>
                <a:schemeClr val="accent3"/>
              </a:buClr>
              <a:buFont typeface="Georgia"/>
              <a:buChar char="•"/>
              <a:defRPr/>
            </a:pPr>
            <a:r>
              <a:rPr lang="en-US" dirty="0" smtClean="0"/>
              <a:t>Genes associated with autism show significant enrichment in pathways that regulate the neuronal cytoskeleton and the outgrowth and guidance of axons and dendrites. Additional role implicated for excitatory/inhibitory transmission and </a:t>
            </a:r>
            <a:r>
              <a:rPr lang="en-US" dirty="0" err="1" smtClean="0"/>
              <a:t>GABAergic</a:t>
            </a:r>
            <a:r>
              <a:rPr lang="en-US" dirty="0" smtClean="0"/>
              <a:t> interneuron development (Hussman et al, 2011)</a:t>
            </a:r>
          </a:p>
          <a:p>
            <a:pPr marL="365760" indent="-256032" fontAlgn="auto">
              <a:spcAft>
                <a:spcPts val="0"/>
              </a:spcAft>
              <a:buClr>
                <a:schemeClr val="accent3"/>
              </a:buClr>
              <a:buFont typeface="Georgia"/>
              <a:buChar char="•"/>
              <a:defRPr/>
            </a:pPr>
            <a:r>
              <a:rPr lang="en-US" dirty="0" smtClean="0"/>
              <a:t>The set of genes most correlated to </a:t>
            </a:r>
            <a:r>
              <a:rPr lang="en-US" dirty="0" err="1" smtClean="0"/>
              <a:t>neuroanatomic</a:t>
            </a:r>
            <a:r>
              <a:rPr lang="en-US" dirty="0" smtClean="0"/>
              <a:t> connectivity (in adult rodent brain) are enriched for genes involved in neuronal development and axon guidance. Numerous high-confidence connectivity genes overlap genes implicated in autism (French &amp; </a:t>
            </a:r>
            <a:r>
              <a:rPr lang="en-US" dirty="0" err="1" smtClean="0"/>
              <a:t>Pavlidis</a:t>
            </a:r>
            <a:r>
              <a:rPr lang="en-US" dirty="0" smtClean="0"/>
              <a:t>, 2011)</a:t>
            </a:r>
          </a:p>
          <a:p>
            <a:pPr marL="365760" indent="-256032" fontAlgn="auto">
              <a:spcAft>
                <a:spcPts val="0"/>
              </a:spcAft>
              <a:buClr>
                <a:schemeClr val="accent3"/>
              </a:buClr>
              <a:buFont typeface="Georgia"/>
              <a:buChar char="•"/>
              <a:defRPr/>
            </a:pPr>
            <a:r>
              <a:rPr lang="en-US" dirty="0" smtClean="0"/>
              <a:t>Example - Common variants in the autism risk gene CNTNAP2 are associated with altered functional connectivity in frontal lobe circuits in humans (Scott-</a:t>
            </a:r>
            <a:r>
              <a:rPr lang="en-US" dirty="0" err="1" smtClean="0"/>
              <a:t>VanZeeland</a:t>
            </a:r>
            <a:r>
              <a:rPr lang="en-US" dirty="0" smtClean="0"/>
              <a:t> et al, 2010)</a:t>
            </a:r>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 </a:t>
            </a:r>
          </a:p>
        </p:txBody>
      </p:sp>
      <p:sp>
        <p:nvSpPr>
          <p:cNvPr id="31747" name="Content Placeholder 2"/>
          <p:cNvSpPr>
            <a:spLocks noGrp="1"/>
          </p:cNvSpPr>
          <p:nvPr>
            <p:ph idx="1"/>
          </p:nvPr>
        </p:nvSpPr>
        <p:spPr/>
        <p:txBody>
          <a:bodyPr/>
          <a:lstStyle/>
          <a:p>
            <a:pPr>
              <a:buFont typeface="Georgia" pitchFamily="18" charset="0"/>
              <a:buNone/>
            </a:pPr>
            <a:r>
              <a:rPr lang="en-US" altLang="en-US" smtClean="0"/>
              <a:t> </a:t>
            </a:r>
          </a:p>
        </p:txBody>
      </p:sp>
      <p:pic>
        <p:nvPicPr>
          <p:cNvPr id="31748" name="Picture 3" descr="C:\Genetics\NEURITE\Neurit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001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24000"/>
            <a:ext cx="8229600" cy="5049838"/>
          </a:xfrm>
        </p:spPr>
        <p:txBody>
          <a:bodyPr/>
          <a:lstStyle/>
          <a:p>
            <a:pPr>
              <a:buFont typeface="Georgia" pitchFamily="18" charset="0"/>
              <a:buNone/>
            </a:pPr>
            <a:r>
              <a:rPr lang="en-US" altLang="en-US" smtClean="0"/>
              <a:t>	“As far as being able to do things after they were shown to me ahead of time, I could not repeat an action simply by having seen it. I could make a picture of it in my head, but I could not put it physically into motion. I could not [execute] my actions as I saw them in my mind, and consequently, I ended up withdrawing from actions.”</a:t>
            </a:r>
          </a:p>
          <a:p>
            <a:pPr>
              <a:buFont typeface="Georgia" pitchFamily="18" charset="0"/>
              <a:buNone/>
            </a:pPr>
            <a:endParaRPr lang="en-US" altLang="en-US" smtClean="0"/>
          </a:p>
          <a:p>
            <a:pPr>
              <a:buFont typeface="Georgia" pitchFamily="18" charset="0"/>
              <a:buNone/>
            </a:pPr>
            <a:r>
              <a:rPr lang="en-US" altLang="en-US" i="1" smtClean="0"/>
              <a:t>- Alberto Frugone</a:t>
            </a:r>
          </a:p>
        </p:txBody>
      </p:sp>
      <p:sp>
        <p:nvSpPr>
          <p:cNvPr id="5" name="Title 4"/>
          <p:cNvSpPr>
            <a:spLocks noGrp="1"/>
          </p:cNvSpPr>
          <p:nvPr>
            <p:ph type="title"/>
          </p:nvPr>
        </p:nvSpPr>
        <p:spPr>
          <a:xfrm>
            <a:off x="457200" y="1143000"/>
            <a:ext cx="8229600" cy="152400"/>
          </a:xfrm>
        </p:spPr>
        <p:txBody>
          <a:bodyPr>
            <a:normAutofit fontScale="90000"/>
          </a:bodyPr>
          <a:lstStyle/>
          <a:p>
            <a:pPr fontAlgn="auto">
              <a:spcAft>
                <a:spcPts val="0"/>
              </a:spcAft>
              <a:defRPr/>
            </a:pPr>
            <a:r>
              <a:rPr lang="en-US" dirty="0" smtClean="0"/>
              <a:t> </a:t>
            </a:r>
            <a:endParaRPr lang="en-US" dirty="0"/>
          </a:p>
        </p:txBody>
      </p:sp>
    </p:spTree>
    <p:extLst>
      <p:ext uri="{BB962C8B-B14F-4D97-AF65-F5344CB8AC3E}">
        <p14:creationId xmlns:p14="http://schemas.microsoft.com/office/powerpoint/2010/main" val="1096575399"/>
      </p:ext>
    </p:extLst>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0"/>
            <a:ext cx="8229600" cy="762000"/>
          </a:xfrm>
        </p:spPr>
        <p:txBody>
          <a:bodyPr/>
          <a:lstStyle/>
          <a:p>
            <a:r>
              <a:rPr lang="en-US" altLang="en-US" smtClean="0"/>
              <a:t>5) Strategies - Playing to Strengths</a:t>
            </a:r>
          </a:p>
        </p:txBody>
      </p:sp>
      <p:sp>
        <p:nvSpPr>
          <p:cNvPr id="3" name="Content Placeholder 2"/>
          <p:cNvSpPr>
            <a:spLocks noGrp="1"/>
          </p:cNvSpPr>
          <p:nvPr>
            <p:ph idx="1"/>
          </p:nvPr>
        </p:nvSpPr>
        <p:spPr>
          <a:xfrm>
            <a:off x="457200" y="1600200"/>
            <a:ext cx="8229600" cy="4973638"/>
          </a:xfrm>
        </p:spPr>
        <p:txBody>
          <a:bodyPr>
            <a:noAutofit/>
          </a:bodyPr>
          <a:lstStyle/>
          <a:p>
            <a:pPr marL="365760" indent="-256032" fontAlgn="auto">
              <a:spcAft>
                <a:spcPts val="0"/>
              </a:spcAft>
              <a:buClr>
                <a:schemeClr val="accent3"/>
              </a:buClr>
              <a:buFont typeface="Georgia"/>
              <a:buChar char="•"/>
              <a:defRPr/>
            </a:pPr>
            <a:r>
              <a:rPr lang="en-US" sz="2000" dirty="0" smtClean="0"/>
              <a:t>The formation of action models through proprioceptive feedback can rely on short-range connections between the adjacent somatosensory and motor cortices, while action models are less reliant on visual feedback in ASD (</a:t>
            </a:r>
            <a:r>
              <a:rPr lang="en-US" sz="2000" dirty="0" err="1" smtClean="0"/>
              <a:t>Mostofsky</a:t>
            </a:r>
            <a:r>
              <a:rPr lang="en-US" sz="2000" dirty="0" smtClean="0"/>
              <a:t> &amp; </a:t>
            </a:r>
            <a:r>
              <a:rPr lang="en-US" sz="2000" dirty="0" err="1" smtClean="0"/>
              <a:t>Ewen</a:t>
            </a:r>
            <a:r>
              <a:rPr lang="en-US" sz="2000" dirty="0" smtClean="0"/>
              <a:t>, 2011)</a:t>
            </a:r>
          </a:p>
          <a:p>
            <a:pPr marL="365760" indent="-256032" fontAlgn="auto">
              <a:spcAft>
                <a:spcPts val="0"/>
              </a:spcAft>
              <a:buClr>
                <a:schemeClr val="accent3"/>
              </a:buClr>
              <a:buFont typeface="Georgia"/>
              <a:buChar char="•"/>
              <a:defRPr/>
            </a:pPr>
            <a:r>
              <a:rPr lang="en-US" sz="2000" dirty="0" smtClean="0"/>
              <a:t>Learning novel movements is more strongly reliant on proprioceptive feedback in autism (</a:t>
            </a:r>
            <a:r>
              <a:rPr lang="en-US" sz="2000" dirty="0" err="1" smtClean="0"/>
              <a:t>Haswell</a:t>
            </a:r>
            <a:r>
              <a:rPr lang="en-US" sz="2000" dirty="0" smtClean="0"/>
              <a:t> et al, 2009) </a:t>
            </a:r>
          </a:p>
          <a:p>
            <a:pPr marL="365760" indent="-256032" fontAlgn="auto">
              <a:spcAft>
                <a:spcPts val="0"/>
              </a:spcAft>
              <a:buClr>
                <a:schemeClr val="accent3"/>
              </a:buClr>
              <a:buFont typeface="Georgia"/>
              <a:buChar char="•"/>
              <a:defRPr/>
            </a:pPr>
            <a:r>
              <a:rPr lang="en-US" sz="2000" dirty="0" smtClean="0"/>
              <a:t>Despite motor and sensory challenges, </a:t>
            </a:r>
            <a:r>
              <a:rPr lang="en-US" sz="2000" dirty="0" err="1" smtClean="0"/>
              <a:t>proprioceptive</a:t>
            </a:r>
            <a:r>
              <a:rPr lang="en-US" sz="2000" dirty="0" smtClean="0"/>
              <a:t> input appears intact in ASD (Fuentes et al, 2010)</a:t>
            </a:r>
          </a:p>
          <a:p>
            <a:pPr marL="365760" indent="-256032" fontAlgn="auto">
              <a:spcAft>
                <a:spcPts val="0"/>
              </a:spcAft>
              <a:buClr>
                <a:schemeClr val="accent3"/>
              </a:buClr>
              <a:buFont typeface="Georgia"/>
              <a:buChar char="•"/>
              <a:defRPr/>
            </a:pPr>
            <a:r>
              <a:rPr lang="en-US" sz="2000" dirty="0" smtClean="0"/>
              <a:t>During sentence comprehension, ASD individuals activated parietal and occipital brain areas (adjacent to Wernicke’s area) for both low- and high-imagery sentences, suggesting they were using mental imagery in both conditions (Kana et al, 2006)</a:t>
            </a:r>
            <a:br>
              <a:rPr lang="en-US" sz="2000" dirty="0" smtClean="0"/>
            </a:br>
            <a:endParaRPr lang="en-US" sz="2000" dirty="0" smtClean="0"/>
          </a:p>
          <a:p>
            <a:pPr marL="365760" indent="-256032" fontAlgn="auto">
              <a:spcAft>
                <a:spcPts val="0"/>
              </a:spcAft>
              <a:buClr>
                <a:schemeClr val="accent3"/>
              </a:buClr>
              <a:buFont typeface="Georgia"/>
              <a:buNone/>
              <a:defRPr/>
            </a:pPr>
            <a:r>
              <a:rPr lang="en-US" sz="2000" dirty="0" smtClean="0"/>
              <a:t>		Suggests the use of local connectivity (</a:t>
            </a:r>
            <a:r>
              <a:rPr lang="en-US" sz="2000" dirty="0" err="1" smtClean="0"/>
              <a:t>proprioceptive</a:t>
            </a:r>
            <a:r>
              <a:rPr lang="en-US" sz="2000" dirty="0" smtClean="0"/>
              <a:t> input for action, visualization for comprehension) to compensate for long-range connectivity</a:t>
            </a:r>
            <a:r>
              <a:rPr lang="en-US" sz="2200" dirty="0" smtClean="0"/>
              <a:t>.</a:t>
            </a:r>
            <a:endParaRPr lang="en-US" sz="2200" dirty="0"/>
          </a:p>
        </p:txBody>
      </p:sp>
      <p:sp>
        <p:nvSpPr>
          <p:cNvPr id="4" name="Right Arrow 3"/>
          <p:cNvSpPr/>
          <p:nvPr/>
        </p:nvSpPr>
        <p:spPr>
          <a:xfrm>
            <a:off x="914400" y="5791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normAutofit fontScale="90000"/>
          </a:bodyPr>
          <a:lstStyle/>
          <a:p>
            <a:pPr fontAlgn="auto">
              <a:spcAft>
                <a:spcPts val="0"/>
              </a:spcAft>
              <a:defRPr/>
            </a:pPr>
            <a:r>
              <a:rPr lang="en-US" dirty="0" smtClean="0"/>
              <a:t>a) </a:t>
            </a:r>
            <a:r>
              <a:rPr lang="en-US" dirty="0" err="1" smtClean="0"/>
              <a:t>Haptic</a:t>
            </a:r>
            <a:r>
              <a:rPr lang="en-US" dirty="0" smtClean="0"/>
              <a:t> feedback (“force feedback”)	</a:t>
            </a:r>
            <a:endParaRPr lang="en-US" dirty="0"/>
          </a:p>
        </p:txBody>
      </p:sp>
      <p:sp>
        <p:nvSpPr>
          <p:cNvPr id="3" name="Content Placeholder 2"/>
          <p:cNvSpPr>
            <a:spLocks noGrp="1"/>
          </p:cNvSpPr>
          <p:nvPr>
            <p:ph idx="1"/>
          </p:nvPr>
        </p:nvSpPr>
        <p:spPr>
          <a:xfrm>
            <a:off x="457200" y="1828800"/>
            <a:ext cx="8229600" cy="47450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smtClean="0"/>
              <a:t>The use of the sense of touch by applying force, resistance or other motion to provide </a:t>
            </a:r>
            <a:r>
              <a:rPr lang="en-US" dirty="0" err="1" smtClean="0"/>
              <a:t>proprioceptive</a:t>
            </a:r>
            <a:r>
              <a:rPr lang="en-US" dirty="0" smtClean="0"/>
              <a:t> feedback to the user</a:t>
            </a:r>
          </a:p>
          <a:p>
            <a:pPr marL="365760" indent="-256032" fontAlgn="auto">
              <a:spcAft>
                <a:spcPts val="0"/>
              </a:spcAft>
              <a:buClr>
                <a:schemeClr val="accent3"/>
              </a:buClr>
              <a:buFont typeface="Georgia"/>
              <a:buChar char="•"/>
              <a:defRPr/>
            </a:pPr>
            <a:r>
              <a:rPr lang="en-US" dirty="0" smtClean="0"/>
              <a:t>In conjunction with visual feedback, </a:t>
            </a:r>
            <a:r>
              <a:rPr lang="en-US" dirty="0" err="1" smtClean="0"/>
              <a:t>haptic</a:t>
            </a:r>
            <a:r>
              <a:rPr lang="en-US" dirty="0" smtClean="0"/>
              <a:t> training may be an effective tool for teaching </a:t>
            </a:r>
            <a:r>
              <a:rPr lang="en-US" dirty="0" err="1" smtClean="0"/>
              <a:t>sensorimotor</a:t>
            </a:r>
            <a:r>
              <a:rPr lang="en-US" dirty="0" smtClean="0"/>
              <a:t> skills that have a force-sensitive component to them (Morris, 2007)</a:t>
            </a:r>
          </a:p>
          <a:p>
            <a:pPr marL="365760" indent="-256032" fontAlgn="auto">
              <a:spcAft>
                <a:spcPts val="0"/>
              </a:spcAft>
              <a:buClr>
                <a:schemeClr val="accent3"/>
              </a:buClr>
              <a:buFont typeface="Georgia"/>
              <a:buChar char="•"/>
              <a:defRPr/>
            </a:pPr>
            <a:r>
              <a:rPr lang="en-US" dirty="0" err="1" smtClean="0"/>
              <a:t>Haptic</a:t>
            </a:r>
            <a:r>
              <a:rPr lang="en-US" dirty="0" smtClean="0"/>
              <a:t> feedback facilitates decoding of motor imagery, and “closing the </a:t>
            </a:r>
            <a:r>
              <a:rPr lang="en-US" dirty="0" err="1" smtClean="0"/>
              <a:t>sensorimotor</a:t>
            </a:r>
            <a:r>
              <a:rPr lang="en-US" dirty="0" smtClean="0"/>
              <a:t> loop” (Gomez-</a:t>
            </a:r>
            <a:r>
              <a:rPr lang="en-US" dirty="0" err="1" smtClean="0"/>
              <a:t>Rodgriquez</a:t>
            </a:r>
            <a:r>
              <a:rPr lang="en-US" dirty="0" smtClean="0"/>
              <a:t> et al, 2011)</a:t>
            </a:r>
          </a:p>
          <a:p>
            <a:pPr marL="365760" indent="-256032" fontAlgn="auto">
              <a:spcAft>
                <a:spcPts val="0"/>
              </a:spcAft>
              <a:buClr>
                <a:schemeClr val="accent3"/>
              </a:buClr>
              <a:buFont typeface="Georgia"/>
              <a:buChar char="•"/>
              <a:defRPr/>
            </a:pPr>
            <a:r>
              <a:rPr lang="en-US" dirty="0" smtClean="0"/>
              <a:t>Individuals with ASD have difficulty improving accuracy by slowing down impulsive responses after making an error (</a:t>
            </a:r>
            <a:r>
              <a:rPr lang="en-US" dirty="0" err="1" smtClean="0"/>
              <a:t>Sokhadze</a:t>
            </a:r>
            <a:r>
              <a:rPr lang="en-US" dirty="0" smtClean="0"/>
              <a:t>, 2010)</a:t>
            </a:r>
            <a:endParaRPr lang="en-US" dirty="0"/>
          </a:p>
        </p:txBody>
      </p:sp>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pPr fontAlgn="auto">
              <a:spcAft>
                <a:spcPts val="0"/>
              </a:spcAft>
              <a:defRPr/>
            </a:pPr>
            <a:r>
              <a:rPr lang="en-US" dirty="0" smtClean="0"/>
              <a:t>Warning! </a:t>
            </a:r>
            <a:r>
              <a:rPr lang="en-US" i="1" dirty="0" smtClean="0"/>
              <a:t>Guidance</a:t>
            </a:r>
            <a:r>
              <a:rPr lang="en-US" dirty="0" smtClean="0"/>
              <a:t> is not “feedback”</a:t>
            </a:r>
            <a:endParaRPr lang="en-US" dirty="0"/>
          </a:p>
        </p:txBody>
      </p:sp>
      <p:sp>
        <p:nvSpPr>
          <p:cNvPr id="34819" name="Content Placeholder 2"/>
          <p:cNvSpPr>
            <a:spLocks noGrp="1"/>
          </p:cNvSpPr>
          <p:nvPr>
            <p:ph idx="1"/>
          </p:nvPr>
        </p:nvSpPr>
        <p:spPr>
          <a:xfrm>
            <a:off x="304800" y="1600200"/>
            <a:ext cx="8382000" cy="5105400"/>
          </a:xfrm>
        </p:spPr>
        <p:txBody>
          <a:bodyPr/>
          <a:lstStyle/>
          <a:p>
            <a:r>
              <a:rPr lang="en-US" altLang="en-US" sz="2100" smtClean="0"/>
              <a:t>While haptic </a:t>
            </a:r>
            <a:r>
              <a:rPr lang="en-US" altLang="en-US" sz="2100" i="1" smtClean="0"/>
              <a:t>guidance</a:t>
            </a:r>
            <a:r>
              <a:rPr lang="en-US" altLang="en-US" sz="2100" smtClean="0"/>
              <a:t> reduces execution errors, it significantly reduces the rate of learning, so performance degrades over the course of a few unassisted trials (Liu 2006, van Asseldonk 2009)</a:t>
            </a:r>
          </a:p>
          <a:p>
            <a:r>
              <a:rPr lang="en-US" altLang="en-US" sz="2100" smtClean="0"/>
              <a:t>Performance errors drive motor learning. For less skilled subjects, haptic guidance may be beneficial, but once basic skill is obtained, guidance is counterproductive and adapting the difficulty of the task accelerates motor learning (Milot 2010, Dosen 2010, Emken &amp; Reinkesmeyer 2005)</a:t>
            </a:r>
          </a:p>
          <a:p>
            <a:r>
              <a:rPr lang="en-US" altLang="en-US" sz="2100" smtClean="0"/>
              <a:t>Heavily guided practice is detrimental to learning, regardless of frequency. With autism, guidance should emphasize gradual withdrawal of direct input (Larin 1998)</a:t>
            </a:r>
          </a:p>
          <a:p>
            <a:pPr>
              <a:buFont typeface="Georgia" pitchFamily="18" charset="0"/>
              <a:buNone/>
            </a:pPr>
            <a:endParaRPr lang="en-US" altLang="en-US" sz="2100" smtClean="0"/>
          </a:p>
          <a:p>
            <a:pPr>
              <a:buFont typeface="Georgia" pitchFamily="18" charset="0"/>
              <a:buNone/>
            </a:pPr>
            <a:r>
              <a:rPr lang="en-US" altLang="en-US" sz="2100" smtClean="0"/>
              <a:t>   		Beyond development of basic pointing skill, typing “support” should not be provided as guidance, but as </a:t>
            </a:r>
            <a:r>
              <a:rPr lang="en-US" altLang="en-US" sz="2100" i="1" smtClean="0"/>
              <a:t>feedback</a:t>
            </a:r>
            <a:r>
              <a:rPr lang="en-US" altLang="en-US" sz="2100" smtClean="0"/>
              <a:t> and </a:t>
            </a:r>
            <a:r>
              <a:rPr lang="en-US" altLang="en-US" sz="2100" i="1" smtClean="0"/>
              <a:t>backward resistance</a:t>
            </a:r>
            <a:r>
              <a:rPr lang="en-US" altLang="en-US" sz="2100" smtClean="0"/>
              <a:t>, gradually fading toward independence.</a:t>
            </a:r>
          </a:p>
        </p:txBody>
      </p:sp>
      <p:sp>
        <p:nvSpPr>
          <p:cNvPr id="4" name="Right Arrow 3"/>
          <p:cNvSpPr/>
          <p:nvPr/>
        </p:nvSpPr>
        <p:spPr>
          <a:xfrm>
            <a:off x="762000" y="5715000"/>
            <a:ext cx="457200" cy="228600"/>
          </a:xfrm>
          <a:prstGeom prst="rightArrow">
            <a:avLst>
              <a:gd name="adj1" fmla="val 50000"/>
              <a:gd name="adj2" fmla="val 460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914400"/>
            <a:ext cx="8229600" cy="762000"/>
          </a:xfrm>
        </p:spPr>
        <p:txBody>
          <a:bodyPr/>
          <a:lstStyle/>
          <a:p>
            <a:r>
              <a:rPr lang="en-US" altLang="en-US" smtClean="0"/>
              <a:t>b) Modeling</a:t>
            </a:r>
          </a:p>
        </p:txBody>
      </p:sp>
      <p:sp>
        <p:nvSpPr>
          <p:cNvPr id="35843" name="Content Placeholder 2"/>
          <p:cNvSpPr>
            <a:spLocks noGrp="1"/>
          </p:cNvSpPr>
          <p:nvPr>
            <p:ph idx="1"/>
          </p:nvPr>
        </p:nvSpPr>
        <p:spPr>
          <a:xfrm>
            <a:off x="381000" y="1752600"/>
            <a:ext cx="8305800" cy="4821238"/>
          </a:xfrm>
        </p:spPr>
        <p:txBody>
          <a:bodyPr/>
          <a:lstStyle/>
          <a:p>
            <a:r>
              <a:rPr lang="en-US" altLang="en-US" smtClean="0"/>
              <a:t>In skills training for children with developmental delays, the passive observation of a model demonstrating the target skill is more effective than hand-over-hand instruction. The instructor should intervene as little as possible and without vigorous prompting (Biederman et al, 1998)</a:t>
            </a:r>
          </a:p>
          <a:p>
            <a:r>
              <a:rPr lang="en-US" altLang="en-US" smtClean="0"/>
              <a:t>With low-skilled subjects, peer-modeling – watching a relatively unskilled person learning a motor skill – is more effective than instructor modeling (Larin, 1998)</a:t>
            </a:r>
          </a:p>
        </p:txBody>
      </p:sp>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295400"/>
            <a:ext cx="8229600" cy="5278438"/>
          </a:xfrm>
        </p:spPr>
        <p:txBody>
          <a:bodyPr/>
          <a:lstStyle/>
          <a:p>
            <a:pPr>
              <a:buFont typeface="Georgia" pitchFamily="18" charset="0"/>
              <a:buNone/>
            </a:pPr>
            <a:r>
              <a:rPr lang="en-US" altLang="en-US" dirty="0" smtClean="0"/>
              <a:t>	“I must picture actions before doing them. Picture = to visually represent them in my mind. It is efficacious for me to observe someone performing an action and then I can try to do it but with facilitation. It’s necessary for me to gain real experience.”</a:t>
            </a:r>
          </a:p>
          <a:p>
            <a:pPr>
              <a:buFont typeface="Georgia" pitchFamily="18" charset="0"/>
              <a:buNone/>
            </a:pPr>
            <a:endParaRPr lang="en-US" altLang="en-US" dirty="0" smtClean="0"/>
          </a:p>
          <a:p>
            <a:pPr>
              <a:buFont typeface="Georgia" pitchFamily="18" charset="0"/>
              <a:buNone/>
            </a:pPr>
            <a:r>
              <a:rPr lang="en-US" altLang="en-US" i="1" dirty="0" smtClean="0"/>
              <a:t>- Alberto </a:t>
            </a:r>
            <a:r>
              <a:rPr lang="en-US" altLang="en-US" i="1" dirty="0" err="1" smtClean="0"/>
              <a:t>Frugone</a:t>
            </a:r>
            <a:endParaRPr lang="en-US" altLang="en-US" i="1" dirty="0" smtClean="0"/>
          </a:p>
        </p:txBody>
      </p:sp>
      <p:sp>
        <p:nvSpPr>
          <p:cNvPr id="36867" name="Title 3"/>
          <p:cNvSpPr>
            <a:spLocks noGrp="1"/>
          </p:cNvSpPr>
          <p:nvPr>
            <p:ph type="title"/>
          </p:nvPr>
        </p:nvSpPr>
        <p:spPr/>
        <p:txBody>
          <a:bodyPr/>
          <a:lstStyle/>
          <a:p>
            <a:r>
              <a:rPr lang="en-US" altLang="en-US" smtClean="0"/>
              <a:t> </a:t>
            </a:r>
          </a:p>
        </p:txBody>
      </p:sp>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fontScale="90000"/>
          </a:bodyPr>
          <a:lstStyle/>
          <a:p>
            <a:pPr fontAlgn="auto">
              <a:spcAft>
                <a:spcPts val="0"/>
              </a:spcAft>
              <a:defRPr/>
            </a:pPr>
            <a:r>
              <a:rPr lang="en-US" dirty="0" smtClean="0"/>
              <a:t>c) Cognitive skills and motor practice</a:t>
            </a:r>
            <a:endParaRPr lang="en-US" dirty="0"/>
          </a:p>
        </p:txBody>
      </p:sp>
      <p:sp>
        <p:nvSpPr>
          <p:cNvPr id="37891" name="Content Placeholder 2"/>
          <p:cNvSpPr>
            <a:spLocks noGrp="1"/>
          </p:cNvSpPr>
          <p:nvPr>
            <p:ph idx="1"/>
          </p:nvPr>
        </p:nvSpPr>
        <p:spPr>
          <a:xfrm>
            <a:off x="457200" y="1752600"/>
            <a:ext cx="8229600" cy="4821238"/>
          </a:xfrm>
        </p:spPr>
        <p:txBody>
          <a:bodyPr/>
          <a:lstStyle/>
          <a:p>
            <a:r>
              <a:rPr lang="en-US" altLang="en-US" sz="2100" smtClean="0"/>
              <a:t>Training of working memory is associated with increases in white matter structural integrity and connectivity (Takeuchi, 2010)</a:t>
            </a:r>
          </a:p>
          <a:p>
            <a:r>
              <a:rPr lang="en-US" altLang="en-US" sz="2100" smtClean="0"/>
              <a:t>100 hours of intensive remedial instruction in reading increased the specific white matter structure that was previously impaired in these children, with white matter improvement correlated with reading improvement (Keller &amp; Just, 2009)</a:t>
            </a:r>
          </a:p>
          <a:p>
            <a:r>
              <a:rPr lang="en-US" altLang="en-US" sz="2100" smtClean="0"/>
              <a:t>Motor practice with non-dominant hand (even finger skills 5-2-4-3-5, 5-3-4-2-5) strengthens inter-regional connectivity, reflecting long-term motor plasticity (Ma 2010, Xiong 2009)</a:t>
            </a:r>
          </a:p>
          <a:p>
            <a:pPr>
              <a:buFont typeface="Georgia" pitchFamily="18" charset="0"/>
              <a:buNone/>
            </a:pPr>
            <a:endParaRPr lang="en-US" altLang="en-US" sz="2100" smtClean="0"/>
          </a:p>
          <a:p>
            <a:pPr>
              <a:buFont typeface="Georgia" pitchFamily="18" charset="0"/>
              <a:buNone/>
            </a:pPr>
            <a:r>
              <a:rPr lang="en-US" altLang="en-US" sz="2100" smtClean="0"/>
              <a:t>		Learning and brain plasticity are </a:t>
            </a:r>
            <a:r>
              <a:rPr lang="en-US" altLang="en-US" sz="2100" i="1" smtClean="0"/>
              <a:t>activity-dependent</a:t>
            </a:r>
            <a:r>
              <a:rPr lang="en-US" altLang="en-US" sz="2100" smtClean="0"/>
              <a:t>. </a:t>
            </a:r>
            <a:br>
              <a:rPr lang="en-US" altLang="en-US" sz="2100" smtClean="0"/>
            </a:br>
            <a:r>
              <a:rPr lang="en-US" altLang="en-US" sz="2100" smtClean="0"/>
              <a:t>Hebb’s Rule: synaptic connectivity changes as a result of repetitive firing. </a:t>
            </a:r>
          </a:p>
        </p:txBody>
      </p:sp>
      <p:sp>
        <p:nvSpPr>
          <p:cNvPr id="4" name="Right Arrow 3"/>
          <p:cNvSpPr/>
          <p:nvPr/>
        </p:nvSpPr>
        <p:spPr>
          <a:xfrm>
            <a:off x="914400" y="5486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914400"/>
            <a:ext cx="8229600" cy="914400"/>
          </a:xfrm>
        </p:spPr>
        <p:txBody>
          <a:bodyPr/>
          <a:lstStyle/>
          <a:p>
            <a:r>
              <a:rPr lang="en-US" altLang="en-US" smtClean="0"/>
              <a:t>d) Passive Touch</a:t>
            </a:r>
          </a:p>
        </p:txBody>
      </p:sp>
      <p:sp>
        <p:nvSpPr>
          <p:cNvPr id="3" name="Content Placeholder 2"/>
          <p:cNvSpPr>
            <a:spLocks noGrp="1"/>
          </p:cNvSpPr>
          <p:nvPr>
            <p:ph idx="1"/>
          </p:nvPr>
        </p:nvSpPr>
        <p:spPr>
          <a:xfrm>
            <a:off x="457200" y="1905000"/>
            <a:ext cx="8229600" cy="4668838"/>
          </a:xfrm>
        </p:spPr>
        <p:txBody>
          <a:bodyPr>
            <a:normAutofit lnSpcReduction="10000"/>
          </a:bodyPr>
          <a:lstStyle/>
          <a:p>
            <a:pPr marL="365760" indent="-256032" fontAlgn="auto">
              <a:spcAft>
                <a:spcPts val="0"/>
              </a:spcAft>
              <a:buClr>
                <a:schemeClr val="accent3"/>
              </a:buClr>
              <a:buFont typeface="Georgia"/>
              <a:buChar char="•"/>
              <a:defRPr/>
            </a:pPr>
            <a:r>
              <a:rPr lang="en-US" dirty="0" smtClean="0"/>
              <a:t>Action requires knowledge of our body location in space. Touch given prior to action affects the integration of visual and </a:t>
            </a:r>
            <a:r>
              <a:rPr lang="en-US" dirty="0" err="1" smtClean="0"/>
              <a:t>proprioceptive</a:t>
            </a:r>
            <a:r>
              <a:rPr lang="en-US" dirty="0" smtClean="0"/>
              <a:t> body location information. The brain uses cues from passive touch and vision to update its own position and to experience self-location (</a:t>
            </a:r>
            <a:r>
              <a:rPr lang="en-US" dirty="0" err="1" smtClean="0"/>
              <a:t>Zopf</a:t>
            </a:r>
            <a:r>
              <a:rPr lang="en-US" dirty="0" smtClean="0"/>
              <a:t> 2011)</a:t>
            </a:r>
          </a:p>
          <a:p>
            <a:pPr marL="365760" indent="-256032" fontAlgn="auto">
              <a:spcAft>
                <a:spcPts val="0"/>
              </a:spcAft>
              <a:buClr>
                <a:schemeClr val="accent3"/>
              </a:buClr>
              <a:buFont typeface="Georgia"/>
              <a:buChar char="•"/>
              <a:defRPr/>
            </a:pPr>
            <a:r>
              <a:rPr lang="en-US" dirty="0" smtClean="0"/>
              <a:t>Passive tactile input improves stability. If passive input about posture is available, postural control adapts to this input, producing stabilizing reactions (Rogers, 2001)</a:t>
            </a:r>
            <a:endParaRPr lang="en-US" dirty="0"/>
          </a:p>
        </p:txBody>
      </p: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 </a:t>
            </a:r>
          </a:p>
        </p:txBody>
      </p:sp>
      <p:sp>
        <p:nvSpPr>
          <p:cNvPr id="3" name="Content Placeholder 2"/>
          <p:cNvSpPr>
            <a:spLocks noGrp="1"/>
          </p:cNvSpPr>
          <p:nvPr>
            <p:ph idx="1"/>
          </p:nvPr>
        </p:nvSpPr>
        <p:spPr>
          <a:xfrm>
            <a:off x="457200" y="1143000"/>
            <a:ext cx="8229600" cy="5430838"/>
          </a:xfrm>
        </p:spPr>
        <p:txBody>
          <a:bodyPr>
            <a:normAutofit fontScale="92500" lnSpcReduction="20000"/>
          </a:bodyPr>
          <a:lstStyle/>
          <a:p>
            <a:pPr marL="365760" indent="-256032" fontAlgn="auto">
              <a:spcAft>
                <a:spcPts val="0"/>
              </a:spcAft>
              <a:buClr>
                <a:schemeClr val="accent3"/>
              </a:buClr>
              <a:buFont typeface="Georgia"/>
              <a:buNone/>
              <a:defRPr/>
            </a:pPr>
            <a:r>
              <a:rPr lang="en-US" dirty="0" smtClean="0"/>
              <a:t>“Touch is always a big help when an activity is new for me. Only through practice and through the gradual fading of touch the activity can be done independently. I needed to be touched on my right shoulder for doing any new skill. So I consider that the touch method is a vital step to speed up my learning skill.”</a:t>
            </a:r>
            <a:br>
              <a:rPr lang="en-US" dirty="0" smtClean="0"/>
            </a:br>
            <a:endParaRPr lang="en-US" dirty="0" smtClean="0"/>
          </a:p>
          <a:p>
            <a:pPr marL="365760" indent="-256032" fontAlgn="auto">
              <a:spcAft>
                <a:spcPts val="0"/>
              </a:spcAft>
              <a:buClr>
                <a:schemeClr val="accent3"/>
              </a:buClr>
              <a:buFontTx/>
              <a:buChar char="-"/>
              <a:defRPr/>
            </a:pPr>
            <a:r>
              <a:rPr lang="en-US" i="1" dirty="0" smtClean="0"/>
              <a:t>Tito </a:t>
            </a:r>
            <a:r>
              <a:rPr lang="en-US" i="1" dirty="0" err="1" smtClean="0"/>
              <a:t>Mukhopadhyay</a:t>
            </a:r>
            <a:endParaRPr lang="en-US" i="1" dirty="0" smtClean="0"/>
          </a:p>
          <a:p>
            <a:pPr marL="365760" indent="-256032" fontAlgn="auto">
              <a:spcAft>
                <a:spcPts val="0"/>
              </a:spcAft>
              <a:buClr>
                <a:schemeClr val="accent3"/>
              </a:buClr>
              <a:buFontTx/>
              <a:buChar char="-"/>
              <a:defRPr/>
            </a:pPr>
            <a:endParaRPr lang="en-US" dirty="0" smtClean="0"/>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None/>
              <a:defRPr/>
            </a:pPr>
            <a:r>
              <a:rPr lang="en-US" dirty="0" smtClean="0"/>
              <a:t>“I take mechanical steps alone, but if taken by the hand or the arm, I walk regularly.”</a:t>
            </a:r>
          </a:p>
          <a:p>
            <a:pPr marL="365760" indent="-256032" fontAlgn="auto">
              <a:spcAft>
                <a:spcPts val="0"/>
              </a:spcAft>
              <a:buClr>
                <a:schemeClr val="accent3"/>
              </a:buClr>
              <a:buFont typeface="Georgia"/>
              <a:buNone/>
              <a:defRPr/>
            </a:pPr>
            <a:r>
              <a:rPr lang="en-US" i="1" dirty="0" smtClean="0"/>
              <a:t/>
            </a:r>
            <a:br>
              <a:rPr lang="en-US" i="1" dirty="0" smtClean="0"/>
            </a:br>
            <a:r>
              <a:rPr lang="en-US" i="1" dirty="0" smtClean="0"/>
              <a:t>- Alberto </a:t>
            </a:r>
            <a:r>
              <a:rPr lang="en-US" i="1" dirty="0" err="1" smtClean="0"/>
              <a:t>Frugone</a:t>
            </a:r>
            <a:endParaRPr lang="en-US" i="1" dirty="0"/>
          </a:p>
        </p:txBody>
      </p:sp>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914400"/>
            <a:ext cx="8229600" cy="914400"/>
          </a:xfrm>
        </p:spPr>
        <p:txBody>
          <a:bodyPr/>
          <a:lstStyle/>
          <a:p>
            <a:r>
              <a:rPr lang="en-US" altLang="en-US" dirty="0"/>
              <a:t>e</a:t>
            </a:r>
            <a:r>
              <a:rPr lang="en-US" altLang="en-US" dirty="0" smtClean="0"/>
              <a:t>) Physical prompting</a:t>
            </a:r>
          </a:p>
        </p:txBody>
      </p:sp>
      <p:sp>
        <p:nvSpPr>
          <p:cNvPr id="3" name="Content Placeholder 2"/>
          <p:cNvSpPr>
            <a:spLocks noGrp="1"/>
          </p:cNvSpPr>
          <p:nvPr>
            <p:ph idx="1"/>
          </p:nvPr>
        </p:nvSpPr>
        <p:spPr>
          <a:xfrm>
            <a:off x="457200" y="1905000"/>
            <a:ext cx="8229600" cy="4668838"/>
          </a:xfrm>
        </p:spPr>
        <p:txBody>
          <a:bodyPr>
            <a:noAutofit/>
          </a:bodyPr>
          <a:lstStyle/>
          <a:p>
            <a:pPr marL="109728" indent="0" fontAlgn="auto">
              <a:spcAft>
                <a:spcPts val="0"/>
              </a:spcAft>
              <a:buClr>
                <a:schemeClr val="accent3"/>
              </a:buClr>
              <a:buNone/>
              <a:defRPr/>
            </a:pPr>
            <a:r>
              <a:rPr lang="en-US" sz="1400" dirty="0" smtClean="0"/>
              <a:t>1)  </a:t>
            </a:r>
            <a:r>
              <a:rPr lang="en-US" sz="1400" b="1" dirty="0" smtClean="0"/>
              <a:t>Most-to-least </a:t>
            </a:r>
            <a:r>
              <a:rPr lang="en-US" sz="1400" b="1" dirty="0"/>
              <a:t>prompting (MTL)</a:t>
            </a:r>
            <a:r>
              <a:rPr lang="en-US" sz="1400" dirty="0"/>
              <a:t>: H</a:t>
            </a:r>
            <a:r>
              <a:rPr lang="en-US" sz="1400" dirty="0" smtClean="0"/>
              <a:t>and-over-hand </a:t>
            </a:r>
            <a:r>
              <a:rPr lang="en-US" sz="1400" dirty="0"/>
              <a:t>guidance through the initial </a:t>
            </a:r>
            <a:r>
              <a:rPr lang="en-US" sz="1400" dirty="0" smtClean="0"/>
              <a:t>teaching. Gradually </a:t>
            </a:r>
            <a:r>
              <a:rPr lang="en-US" sz="1400" dirty="0"/>
              <a:t>less intrusive prompting such as support at the wrist, then the upper arm, then the shoulder, then light touch, as skill is developed;</a:t>
            </a:r>
          </a:p>
          <a:p>
            <a:pPr marL="109728" indent="0" fontAlgn="auto">
              <a:spcAft>
                <a:spcPts val="0"/>
              </a:spcAft>
              <a:buClr>
                <a:schemeClr val="accent3"/>
              </a:buClr>
              <a:buNone/>
              <a:defRPr/>
            </a:pPr>
            <a:endParaRPr lang="en-US" sz="1400" dirty="0" smtClean="0"/>
          </a:p>
          <a:p>
            <a:pPr marL="109728" indent="0" fontAlgn="auto">
              <a:spcAft>
                <a:spcPts val="0"/>
              </a:spcAft>
              <a:buClr>
                <a:schemeClr val="accent3"/>
              </a:buClr>
              <a:buNone/>
              <a:defRPr/>
            </a:pPr>
            <a:r>
              <a:rPr lang="en-US" sz="1400" dirty="0" smtClean="0"/>
              <a:t>2)  </a:t>
            </a:r>
            <a:r>
              <a:rPr lang="en-US" sz="1400" b="1" dirty="0" smtClean="0"/>
              <a:t>Most-to-least </a:t>
            </a:r>
            <a:r>
              <a:rPr lang="en-US" sz="1400" b="1" dirty="0"/>
              <a:t>with time delay (MTLD)</a:t>
            </a:r>
            <a:r>
              <a:rPr lang="en-US" sz="1400" dirty="0"/>
              <a:t>: Begins with hand-over-hand guidance followed by less intrusive prompting as skill is developed, but </a:t>
            </a:r>
            <a:r>
              <a:rPr lang="en-US" sz="1400" i="1" dirty="0"/>
              <a:t>before</a:t>
            </a:r>
            <a:r>
              <a:rPr lang="en-US" sz="1400" dirty="0"/>
              <a:t> offering the less intrusive prompts, a time delay (e.g. 2 seconds) is provided to encourage independence. Any errors are immediately corrected by providing hand-over-hand assistance if necessary.  </a:t>
            </a:r>
          </a:p>
          <a:p>
            <a:pPr marL="109728" indent="0" fontAlgn="auto">
              <a:spcAft>
                <a:spcPts val="0"/>
              </a:spcAft>
              <a:buClr>
                <a:schemeClr val="accent3"/>
              </a:buClr>
              <a:buNone/>
              <a:defRPr/>
            </a:pPr>
            <a:endParaRPr lang="en-US" sz="1400" dirty="0" smtClean="0"/>
          </a:p>
          <a:p>
            <a:pPr marL="109728" indent="0" fontAlgn="auto">
              <a:spcAft>
                <a:spcPts val="0"/>
              </a:spcAft>
              <a:buClr>
                <a:schemeClr val="accent3"/>
              </a:buClr>
              <a:buNone/>
              <a:defRPr/>
            </a:pPr>
            <a:r>
              <a:rPr lang="en-US" sz="1400" dirty="0" smtClean="0"/>
              <a:t>3)  </a:t>
            </a:r>
            <a:r>
              <a:rPr lang="en-US" sz="1400" b="1" dirty="0" smtClean="0"/>
              <a:t>Least-to-most </a:t>
            </a:r>
            <a:r>
              <a:rPr lang="en-US" sz="1400" b="1" dirty="0"/>
              <a:t>prompting (LTM)</a:t>
            </a:r>
            <a:r>
              <a:rPr lang="en-US" sz="1400" dirty="0"/>
              <a:t>: The person is given a brief opportunity to perform the action (often with a verbal prompt or an expectant look), followed by the least intrusive prompt that is needed. Gradually more intrusive prompting is provided if necessary. </a:t>
            </a:r>
          </a:p>
          <a:p>
            <a:pPr marL="365760" indent="-256032" fontAlgn="auto">
              <a:spcAft>
                <a:spcPts val="0"/>
              </a:spcAft>
              <a:buClr>
                <a:schemeClr val="accent3"/>
              </a:buClr>
              <a:buFont typeface="Georgia"/>
              <a:buChar char="•"/>
              <a:defRPr/>
            </a:pPr>
            <a:endParaRPr lang="en-US" sz="1400" dirty="0" smtClean="0"/>
          </a:p>
          <a:p>
            <a:pPr marL="109728" indent="0" fontAlgn="auto">
              <a:spcAft>
                <a:spcPts val="0"/>
              </a:spcAft>
              <a:buClr>
                <a:schemeClr val="accent3"/>
              </a:buClr>
              <a:buNone/>
              <a:defRPr/>
            </a:pPr>
            <a:r>
              <a:rPr lang="en-US" sz="1400" dirty="0" smtClean="0"/>
              <a:t>The </a:t>
            </a:r>
            <a:r>
              <a:rPr lang="en-US" sz="1400" dirty="0"/>
              <a:t>following guidelines </a:t>
            </a:r>
            <a:r>
              <a:rPr lang="en-US" sz="1400" dirty="0" smtClean="0"/>
              <a:t>are recommended </a:t>
            </a:r>
            <a:r>
              <a:rPr lang="en-US" sz="1400" dirty="0"/>
              <a:t>as best </a:t>
            </a:r>
            <a:r>
              <a:rPr lang="en-US" sz="1400" dirty="0" smtClean="0"/>
              <a:t>practice (Libby et al, 2008):</a:t>
            </a:r>
          </a:p>
          <a:p>
            <a:pPr marL="109728" indent="0" fontAlgn="auto">
              <a:spcAft>
                <a:spcPts val="0"/>
              </a:spcAft>
              <a:buClr>
                <a:schemeClr val="accent3"/>
              </a:buClr>
              <a:buNone/>
              <a:defRPr/>
            </a:pPr>
            <a:endParaRPr lang="en-US" sz="1400" dirty="0"/>
          </a:p>
          <a:p>
            <a:pPr marL="365760" indent="-256032" fontAlgn="auto">
              <a:spcAft>
                <a:spcPts val="0"/>
              </a:spcAft>
              <a:buClr>
                <a:schemeClr val="accent3"/>
              </a:buClr>
              <a:buFont typeface="Georgia"/>
              <a:buChar char="•"/>
              <a:defRPr/>
            </a:pPr>
            <a:r>
              <a:rPr lang="en-US" sz="1400" i="1" dirty="0" smtClean="0"/>
              <a:t>MTLD </a:t>
            </a:r>
            <a:r>
              <a:rPr lang="en-US" sz="1400" i="1" dirty="0"/>
              <a:t>appears to be the best default strategy when an individual’s learning history is unknown</a:t>
            </a:r>
            <a:r>
              <a:rPr lang="en-US" sz="1400" i="1" dirty="0" smtClean="0"/>
              <a:t>.</a:t>
            </a:r>
            <a:endParaRPr lang="en-US" sz="1400" i="1" dirty="0"/>
          </a:p>
          <a:p>
            <a:pPr marL="365760" indent="-256032" fontAlgn="auto">
              <a:spcAft>
                <a:spcPts val="0"/>
              </a:spcAft>
              <a:buClr>
                <a:schemeClr val="accent3"/>
              </a:buClr>
              <a:buFont typeface="Georgia"/>
              <a:buChar char="•"/>
              <a:defRPr/>
            </a:pPr>
            <a:r>
              <a:rPr lang="en-US" sz="1400" dirty="0" smtClean="0"/>
              <a:t>MTL </a:t>
            </a:r>
            <a:r>
              <a:rPr lang="en-US" sz="1400" dirty="0"/>
              <a:t>or MTLD is preferred if errors tend to increase problem behavior or create other learning difficulties. Among these choices, MTL minimizes errors but may slow the acquisition of the skill</a:t>
            </a:r>
            <a:r>
              <a:rPr lang="en-US" sz="1400" dirty="0" smtClean="0"/>
              <a:t>.</a:t>
            </a:r>
            <a:endParaRPr lang="en-US" sz="1400" dirty="0"/>
          </a:p>
          <a:p>
            <a:pPr marL="365760" indent="-256032" fontAlgn="auto">
              <a:spcAft>
                <a:spcPts val="0"/>
              </a:spcAft>
              <a:buClr>
                <a:schemeClr val="accent3"/>
              </a:buClr>
              <a:buFont typeface="Georgia"/>
              <a:buChar char="•"/>
              <a:defRPr/>
            </a:pPr>
            <a:r>
              <a:rPr lang="en-US" sz="1400" dirty="0" smtClean="0"/>
              <a:t>LTM </a:t>
            </a:r>
            <a:r>
              <a:rPr lang="en-US" sz="1400" dirty="0"/>
              <a:t>appears preferable if students have a history of rapidly learning skills with this method.</a:t>
            </a:r>
            <a:endParaRPr lang="en-US" sz="1400" dirty="0" smtClean="0"/>
          </a:p>
        </p:txBody>
      </p:sp>
    </p:spTree>
    <p:extLst>
      <p:ext uri="{BB962C8B-B14F-4D97-AF65-F5344CB8AC3E}">
        <p14:creationId xmlns:p14="http://schemas.microsoft.com/office/powerpoint/2010/main" val="2053257876"/>
      </p:ext>
    </p:extLst>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fontAlgn="auto">
              <a:spcAft>
                <a:spcPts val="0"/>
              </a:spcAft>
              <a:defRPr/>
            </a:pPr>
            <a:r>
              <a:rPr lang="en-US" dirty="0" smtClean="0"/>
              <a:t>6) Best Practices</a:t>
            </a:r>
            <a:endParaRPr lang="en-US" dirty="0"/>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marL="365760" indent="-256032" fontAlgn="auto">
              <a:spcAft>
                <a:spcPts val="0"/>
              </a:spcAft>
              <a:buClr>
                <a:schemeClr val="accent3"/>
              </a:buClr>
              <a:buFont typeface="Georgia"/>
              <a:buChar char="•"/>
              <a:defRPr/>
            </a:pPr>
            <a:r>
              <a:rPr lang="en-US" dirty="0" err="1" smtClean="0"/>
              <a:t>Proprioceptive</a:t>
            </a:r>
            <a:r>
              <a:rPr lang="en-US" dirty="0" smtClean="0"/>
              <a:t> feedback is provided through </a:t>
            </a:r>
            <a:r>
              <a:rPr lang="en-US" dirty="0" err="1" smtClean="0"/>
              <a:t>haptic</a:t>
            </a:r>
            <a:r>
              <a:rPr lang="en-US" dirty="0" smtClean="0"/>
              <a:t> resistance (“force feedback”) and passive touch – not by guiding movement. </a:t>
            </a:r>
          </a:p>
          <a:p>
            <a:pPr marL="365760" indent="-256032" fontAlgn="auto">
              <a:spcAft>
                <a:spcPts val="0"/>
              </a:spcAft>
              <a:buClr>
                <a:schemeClr val="accent3"/>
              </a:buClr>
              <a:buFont typeface="Georgia"/>
              <a:buChar char="•"/>
              <a:defRPr/>
            </a:pPr>
            <a:r>
              <a:rPr lang="en-US" dirty="0" smtClean="0"/>
              <a:t>Communication partner should be positioned to monitor eye gaze.</a:t>
            </a:r>
          </a:p>
          <a:p>
            <a:pPr marL="365760" indent="-256032" fontAlgn="auto">
              <a:spcAft>
                <a:spcPts val="0"/>
              </a:spcAft>
              <a:buClr>
                <a:schemeClr val="accent3"/>
              </a:buClr>
              <a:buFont typeface="Georgia"/>
              <a:buChar char="•"/>
              <a:defRPr/>
            </a:pPr>
            <a:r>
              <a:rPr lang="en-US" dirty="0" smtClean="0"/>
              <a:t>The objective is to make </a:t>
            </a:r>
            <a:r>
              <a:rPr lang="en-US" dirty="0" err="1" smtClean="0"/>
              <a:t>sensorimotor</a:t>
            </a:r>
            <a:r>
              <a:rPr lang="en-US" dirty="0" smtClean="0"/>
              <a:t> feedback available to help the user to </a:t>
            </a:r>
            <a:r>
              <a:rPr lang="en-US" i="1" dirty="0" smtClean="0"/>
              <a:t>organize, control</a:t>
            </a:r>
            <a:r>
              <a:rPr lang="en-US" dirty="0" smtClean="0"/>
              <a:t> and </a:t>
            </a:r>
            <a:r>
              <a:rPr lang="en-US" i="1" dirty="0" smtClean="0"/>
              <a:t>self-initiate</a:t>
            </a:r>
            <a:r>
              <a:rPr lang="en-US" dirty="0" smtClean="0"/>
              <a:t> motor execution - not to initiate for the user. </a:t>
            </a:r>
          </a:p>
          <a:p>
            <a:pPr marL="365760" indent="-256032" fontAlgn="auto">
              <a:spcAft>
                <a:spcPts val="0"/>
              </a:spcAft>
              <a:buClr>
                <a:schemeClr val="accent3"/>
              </a:buClr>
              <a:buFont typeface="Georgia"/>
              <a:buChar char="•"/>
              <a:defRPr/>
            </a:pPr>
            <a:r>
              <a:rPr lang="en-US" dirty="0" smtClean="0"/>
              <a:t>Think – look – type : Encourage mental planning and visual imagery prior to movement</a:t>
            </a:r>
          </a:p>
          <a:p>
            <a:pPr marL="365760" indent="-256032" fontAlgn="auto">
              <a:spcAft>
                <a:spcPts val="0"/>
              </a:spcAft>
              <a:buClr>
                <a:schemeClr val="accent3"/>
              </a:buClr>
              <a:buFont typeface="Georgia"/>
              <a:buChar char="•"/>
              <a:defRPr/>
            </a:pPr>
            <a:r>
              <a:rPr lang="en-US" dirty="0" smtClean="0"/>
              <a:t>Instructor or peer-modeling should be included as an alternative to hand-over-hand instruction if the partner demonstrates strong imitative skill.</a:t>
            </a:r>
          </a:p>
          <a:p>
            <a:pPr marL="365760" indent="-256032" fontAlgn="auto">
              <a:spcAft>
                <a:spcPts val="0"/>
              </a:spcAft>
              <a:buClr>
                <a:schemeClr val="accent3"/>
              </a:buClr>
              <a:buFont typeface="Georgia"/>
              <a:buChar char="•"/>
              <a:defRPr/>
            </a:pPr>
            <a:r>
              <a:rPr lang="en-US" dirty="0" smtClean="0"/>
              <a:t>Follow the lead! Focus on topics of intense interest and relevance to the communication partner. </a:t>
            </a:r>
          </a:p>
          <a:p>
            <a:pPr marL="365760" indent="-256032" fontAlgn="auto">
              <a:spcAft>
                <a:spcPts val="0"/>
              </a:spcAft>
              <a:buClr>
                <a:schemeClr val="accent3"/>
              </a:buClr>
              <a:buFont typeface="Georgia"/>
              <a:buChar char="•"/>
              <a:defRPr/>
            </a:pPr>
            <a:r>
              <a:rPr lang="en-US" dirty="0" smtClean="0"/>
              <a:t>Training should include standard elements of literacy: spelling, reading instruction, sentence construction, grammar, etc.</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endParaRPr lang="en-US" dirty="0"/>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381000" y="685800"/>
            <a:ext cx="8534400" cy="5888038"/>
          </a:xfrm>
        </p:spPr>
        <p:txBody>
          <a:bodyPr/>
          <a:lstStyle/>
          <a:p>
            <a:pPr>
              <a:buNone/>
            </a:pPr>
            <a:r>
              <a:rPr lang="en-US" altLang="en-US" dirty="0" smtClean="0"/>
              <a:t>“</a:t>
            </a:r>
            <a:r>
              <a:rPr lang="en-US" dirty="0" smtClean="0"/>
              <a:t>There are times when I can’t do what I want to, or what I have to. It doesn’t mean I don’t want to do it. I just can’t get it all together somehow. Even performing one straightforward task, I can’t get started as smoothly as you can. Here’s how I have to go about things: </a:t>
            </a:r>
            <a:br>
              <a:rPr lang="en-US" dirty="0" smtClean="0"/>
            </a:br>
            <a:r>
              <a:rPr lang="en-US" dirty="0" smtClean="0"/>
              <a:t>1) I think about what I’m going to do. </a:t>
            </a:r>
            <a:br>
              <a:rPr lang="en-US" dirty="0" smtClean="0"/>
            </a:br>
            <a:r>
              <a:rPr lang="en-US" dirty="0" smtClean="0"/>
              <a:t>2) I visualize how I’m going to do it. </a:t>
            </a:r>
            <a:br>
              <a:rPr lang="en-US" dirty="0" smtClean="0"/>
            </a:br>
            <a:r>
              <a:rPr lang="en-US" dirty="0" smtClean="0"/>
              <a:t>3) I encourage myself to get going… </a:t>
            </a:r>
            <a:br>
              <a:rPr lang="en-US" dirty="0" smtClean="0"/>
            </a:br>
            <a:r>
              <a:rPr lang="en-US" dirty="0" smtClean="0"/>
              <a:t/>
            </a:r>
            <a:br>
              <a:rPr lang="en-US" dirty="0" smtClean="0"/>
            </a:br>
            <a:r>
              <a:rPr lang="en-US" dirty="0" smtClean="0"/>
              <a:t>There are times when I can’t act, even though I really, badly want to.” </a:t>
            </a:r>
            <a:endParaRPr lang="en-US" i="1" dirty="0" smtClean="0"/>
          </a:p>
          <a:p>
            <a:pPr>
              <a:buNone/>
            </a:pPr>
            <a:r>
              <a:rPr lang="en-US" i="1" dirty="0" smtClean="0"/>
              <a:t>– Naoki </a:t>
            </a:r>
            <a:r>
              <a:rPr lang="en-US" i="1" dirty="0" err="1" smtClean="0"/>
              <a:t>Higashida</a:t>
            </a:r>
            <a:endParaRPr lang="en-US" altLang="en-US" dirty="0" smtClean="0"/>
          </a:p>
          <a:p>
            <a:pPr>
              <a:buFont typeface="Georgia" pitchFamily="18" charset="0"/>
              <a:buNone/>
            </a:pPr>
            <a:endParaRPr lang="en-US" altLang="en-US" sz="2700" dirty="0" smtClean="0"/>
          </a:p>
        </p:txBody>
      </p:sp>
      <p:sp>
        <p:nvSpPr>
          <p:cNvPr id="36867" name="Title 3"/>
          <p:cNvSpPr>
            <a:spLocks noGrp="1"/>
          </p:cNvSpPr>
          <p:nvPr>
            <p:ph type="title"/>
          </p:nvPr>
        </p:nvSpPr>
        <p:spPr/>
        <p:txBody>
          <a:bodyPr/>
          <a:lstStyle/>
          <a:p>
            <a:r>
              <a:rPr lang="en-US" altLang="en-US" dirty="0" smtClean="0"/>
              <a:t> </a:t>
            </a:r>
          </a:p>
        </p:txBody>
      </p:sp>
    </p:spTree>
    <p:extLst>
      <p:ext uri="{BB962C8B-B14F-4D97-AF65-F5344CB8AC3E}">
        <p14:creationId xmlns:p14="http://schemas.microsoft.com/office/powerpoint/2010/main" val="2576356306"/>
      </p:ext>
    </p:extLst>
  </p:cSld>
  <p:clrMapOvr>
    <a:masterClrMapping/>
  </p:clrMapOvr>
  <p:transition>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fontAlgn="auto">
              <a:spcAft>
                <a:spcPts val="0"/>
              </a:spcAft>
              <a:defRPr/>
            </a:pPr>
            <a:r>
              <a:rPr lang="en-US" dirty="0" smtClean="0"/>
              <a:t>6) Best Practices  (continued)</a:t>
            </a:r>
            <a:endParaRPr lang="en-US" dirty="0"/>
          </a:p>
        </p:txBody>
      </p:sp>
      <p:sp>
        <p:nvSpPr>
          <p:cNvPr id="3" name="Content Placeholder 2"/>
          <p:cNvSpPr>
            <a:spLocks noGrp="1"/>
          </p:cNvSpPr>
          <p:nvPr>
            <p:ph idx="1"/>
          </p:nvPr>
        </p:nvSpPr>
        <p:spPr>
          <a:xfrm>
            <a:off x="457200" y="1600200"/>
            <a:ext cx="8229600" cy="4973638"/>
          </a:xfrm>
        </p:spPr>
        <p:txBody>
          <a:bodyPr>
            <a:normAutofit fontScale="77500" lnSpcReduction="20000"/>
          </a:bodyPr>
          <a:lstStyle/>
          <a:p>
            <a:pPr marL="365760" indent="-256032" fontAlgn="auto">
              <a:spcAft>
                <a:spcPts val="0"/>
              </a:spcAft>
              <a:buClr>
                <a:schemeClr val="accent3"/>
              </a:buClr>
              <a:buFont typeface="Georgia"/>
              <a:buChar char="•"/>
              <a:defRPr/>
            </a:pPr>
            <a:r>
              <a:rPr lang="en-US" dirty="0" smtClean="0"/>
              <a:t>Cognitive skills training (memory, recall games) and motor practice (finger tapping, cup stacking) can be included to enhance activity-dependent connectivity.</a:t>
            </a:r>
          </a:p>
          <a:p>
            <a:pPr marL="365760" indent="-256032" fontAlgn="auto">
              <a:spcAft>
                <a:spcPts val="0"/>
              </a:spcAft>
              <a:buClr>
                <a:schemeClr val="accent3"/>
              </a:buClr>
              <a:buFont typeface="Georgia"/>
              <a:buChar char="•"/>
              <a:defRPr/>
            </a:pPr>
            <a:r>
              <a:rPr lang="en-US" dirty="0" smtClean="0"/>
              <a:t>Integrate as many sensory inputs (touch, sound, visual) as possible to reduce the reliance on any single sensory channel. </a:t>
            </a:r>
          </a:p>
          <a:p>
            <a:pPr marL="365760" indent="-256032" fontAlgn="auto">
              <a:spcAft>
                <a:spcPts val="0"/>
              </a:spcAft>
              <a:buClr>
                <a:schemeClr val="accent3"/>
              </a:buClr>
              <a:buFont typeface="Georgia"/>
              <a:buChar char="•"/>
              <a:defRPr/>
            </a:pPr>
            <a:r>
              <a:rPr lang="en-US" dirty="0" smtClean="0"/>
              <a:t>Don’t over-interpret unreliable communication. Recognize </a:t>
            </a:r>
            <a:r>
              <a:rPr lang="en-US" dirty="0" smtClean="0"/>
              <a:t>the potential for small errors to </a:t>
            </a:r>
            <a:r>
              <a:rPr lang="en-US" i="1" dirty="0" smtClean="0"/>
              <a:t>dramatically</a:t>
            </a:r>
            <a:r>
              <a:rPr lang="en-US" dirty="0" smtClean="0"/>
              <a:t> influence meaning. </a:t>
            </a:r>
          </a:p>
          <a:p>
            <a:pPr marL="365760" indent="-256032" fontAlgn="auto">
              <a:spcAft>
                <a:spcPts val="0"/>
              </a:spcAft>
              <a:buClr>
                <a:schemeClr val="accent3"/>
              </a:buClr>
              <a:buFont typeface="Georgia"/>
              <a:buChar char="•"/>
              <a:defRPr/>
            </a:pPr>
            <a:r>
              <a:rPr lang="en-US" dirty="0" smtClean="0"/>
              <a:t>If ever in doubt, there is </a:t>
            </a:r>
            <a:r>
              <a:rPr lang="en-US" i="1" dirty="0" smtClean="0"/>
              <a:t>nothing</a:t>
            </a:r>
            <a:r>
              <a:rPr lang="en-US" dirty="0" smtClean="0"/>
              <a:t> wrong with saying “I’m not sure whether that was me or you, can you try saying that in a different way?”</a:t>
            </a:r>
          </a:p>
          <a:p>
            <a:pPr marL="365760" indent="-256032" fontAlgn="auto">
              <a:spcAft>
                <a:spcPts val="0"/>
              </a:spcAft>
              <a:buClr>
                <a:schemeClr val="accent3"/>
              </a:buClr>
              <a:buFont typeface="Georgia"/>
              <a:buChar char="•"/>
              <a:defRPr/>
            </a:pPr>
            <a:r>
              <a:rPr lang="en-US" dirty="0" smtClean="0"/>
              <a:t>Instruction in all disciplines (math, science, literature, history) is the basis of “crystallized intelligence,” which is often underdeveloped in autism due to lack of exposure to content. </a:t>
            </a:r>
          </a:p>
          <a:p>
            <a:pPr marL="365760" indent="-256032" fontAlgn="auto">
              <a:spcAft>
                <a:spcPts val="0"/>
              </a:spcAft>
              <a:buClr>
                <a:schemeClr val="accent3"/>
              </a:buClr>
              <a:buFont typeface="Georgia"/>
              <a:buChar char="•"/>
              <a:defRPr/>
            </a:pPr>
            <a:r>
              <a:rPr lang="en-US" dirty="0" smtClean="0"/>
              <a:t>Continually fade prompts and support to encourage independence.</a:t>
            </a:r>
          </a:p>
          <a:p>
            <a:pPr marL="365760" indent="-256032" fontAlgn="auto">
              <a:spcAft>
                <a:spcPts val="0"/>
              </a:spcAft>
              <a:buClr>
                <a:schemeClr val="accent3"/>
              </a:buClr>
              <a:buFont typeface="Georgia"/>
              <a:buChar char="•"/>
              <a:defRPr/>
            </a:pPr>
            <a:endParaRPr lang="en-US" dirty="0"/>
          </a:p>
        </p:txBody>
      </p:sp>
    </p:spTree>
  </p:cSld>
  <p:clrMapOvr>
    <a:masterClrMapping/>
  </p:clrMapOvr>
  <p:transition>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idx="1"/>
          </p:nvPr>
        </p:nvSpPr>
        <p:spPr>
          <a:xfrm>
            <a:off x="457200" y="1066800"/>
            <a:ext cx="8229600" cy="5507038"/>
          </a:xfrm>
        </p:spPr>
        <p:txBody>
          <a:bodyPr>
            <a:normAutofit fontScale="85000" lnSpcReduction="20000"/>
          </a:bodyPr>
          <a:lstStyle/>
          <a:p>
            <a:pPr marL="365760" indent="-256032" fontAlgn="auto">
              <a:spcAft>
                <a:spcPts val="0"/>
              </a:spcAft>
              <a:buClr>
                <a:schemeClr val="accent3"/>
              </a:buClr>
              <a:buFont typeface="Georgia"/>
              <a:buNone/>
              <a:defRPr/>
            </a:pPr>
            <a:r>
              <a:rPr lang="en-US" dirty="0" smtClean="0"/>
              <a:t>   “Education has inherent value to all people. Learning about mathematics, literature, science, history, philosophy and other disciplines gives any person depth of understanding and expands the soul. Why should any group of people be denied access to this precious gift because of a disability, regardless of the challenges that disability represents? </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None/>
              <a:defRPr/>
            </a:pPr>
            <a:r>
              <a:rPr lang="en-US" dirty="0" smtClean="0"/>
              <a:t>	“It doesn't matter what the autistic person might ‘do’ with the education; they may never have an independent career requiring academic achievement, although one never knows. What matters is: who can the person with autism ‘be’ without a foundation of learning?”</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Tx/>
              <a:buChar char="-"/>
              <a:defRPr/>
            </a:pPr>
            <a:r>
              <a:rPr lang="en-US" i="1" dirty="0" smtClean="0"/>
              <a:t>Soma </a:t>
            </a:r>
            <a:r>
              <a:rPr lang="en-US" i="1" dirty="0" err="1" smtClean="0"/>
              <a:t>Mukhopadhyay</a:t>
            </a:r>
            <a:endParaRPr lang="en-US" i="1" dirty="0" smtClean="0"/>
          </a:p>
          <a:p>
            <a:pPr marL="365760" indent="-256032" fontAlgn="auto">
              <a:spcAft>
                <a:spcPts val="0"/>
              </a:spcAft>
              <a:buClr>
                <a:schemeClr val="accent3"/>
              </a:buClr>
              <a:buFontTx/>
              <a:buChar char="-"/>
              <a:defRPr/>
            </a:pPr>
            <a:endParaRPr lang="en-US" dirty="0" smtClean="0"/>
          </a:p>
          <a:p>
            <a:pPr marL="365760" indent="-256032" fontAlgn="auto">
              <a:spcAft>
                <a:spcPts val="0"/>
              </a:spcAft>
              <a:buClr>
                <a:schemeClr val="accent3"/>
              </a:buClr>
              <a:buFont typeface="Georgia"/>
              <a:buNone/>
              <a:defRPr/>
            </a:pPr>
            <a:r>
              <a:rPr lang="en-US" sz="1900" i="1" dirty="0" smtClean="0"/>
              <a:t>Quoted from </a:t>
            </a:r>
            <a:r>
              <a:rPr lang="en-US" sz="1900" i="1" u="sng" dirty="0" smtClean="0"/>
              <a:t>Understanding Autism through Rapid Prompting Method (2008)</a:t>
            </a:r>
            <a:endParaRPr lang="en-US" sz="1900" i="1" u="sng" dirty="0"/>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 </a:t>
            </a:r>
          </a:p>
        </p:txBody>
      </p:sp>
      <p:sp>
        <p:nvSpPr>
          <p:cNvPr id="44035" name="Content Placeholder 2"/>
          <p:cNvSpPr>
            <a:spLocks noGrp="1"/>
          </p:cNvSpPr>
          <p:nvPr>
            <p:ph idx="1"/>
          </p:nvPr>
        </p:nvSpPr>
        <p:spPr>
          <a:xfrm>
            <a:off x="457200" y="1143000"/>
            <a:ext cx="8229600" cy="5430838"/>
          </a:xfrm>
        </p:spPr>
        <p:txBody>
          <a:bodyPr/>
          <a:lstStyle/>
          <a:p>
            <a:pPr>
              <a:buFont typeface="Georgia" pitchFamily="18" charset="0"/>
              <a:buNone/>
            </a:pPr>
            <a:r>
              <a:rPr lang="en-US" altLang="en-US" smtClean="0"/>
              <a:t>“The problem is not one of understanding, but of doing.”</a:t>
            </a:r>
          </a:p>
          <a:p>
            <a:pPr>
              <a:buFont typeface="Georgia" pitchFamily="18" charset="0"/>
              <a:buNone/>
            </a:pPr>
            <a:endParaRPr lang="en-US" altLang="en-US" smtClean="0"/>
          </a:p>
          <a:p>
            <a:pPr>
              <a:buFontTx/>
              <a:buChar char="-"/>
            </a:pPr>
            <a:r>
              <a:rPr lang="en-US" altLang="en-US" i="1" smtClean="0"/>
              <a:t>Doug Biklen</a:t>
            </a:r>
          </a:p>
          <a:p>
            <a:pPr>
              <a:buFont typeface="Georgia" pitchFamily="18" charset="0"/>
              <a:buNone/>
            </a:pPr>
            <a:endParaRPr lang="en-US" altLang="en-US" i="1" smtClean="0"/>
          </a:p>
          <a:p>
            <a:pPr>
              <a:buFont typeface="Georgia" pitchFamily="18" charset="0"/>
              <a:buNone/>
            </a:pPr>
            <a:endParaRPr lang="en-US" altLang="en-US" i="1" smtClean="0"/>
          </a:p>
          <a:p>
            <a:pPr>
              <a:buFont typeface="Georgia" pitchFamily="18" charset="0"/>
              <a:buNone/>
            </a:pPr>
            <a:r>
              <a:rPr lang="en-US" altLang="en-US" smtClean="0"/>
              <a:t>“What the child is able to do in collaboration today, he will be able to do independently tomorrow.”</a:t>
            </a:r>
          </a:p>
          <a:p>
            <a:pPr>
              <a:buFont typeface="Georgia" pitchFamily="18" charset="0"/>
              <a:buNone/>
            </a:pPr>
            <a:endParaRPr lang="en-US" altLang="en-US" i="1" smtClean="0"/>
          </a:p>
          <a:p>
            <a:pPr>
              <a:buFont typeface="Georgia" pitchFamily="18" charset="0"/>
              <a:buNone/>
            </a:pPr>
            <a:r>
              <a:rPr lang="en-US" altLang="en-US" i="1" smtClean="0"/>
              <a:t>- Lev Vygotsky</a:t>
            </a:r>
          </a:p>
        </p:txBody>
      </p:sp>
    </p:spTree>
  </p:cSld>
  <p:clrMapOvr>
    <a:masterClrMapping/>
  </p:clrMapOvr>
  <p:transition>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81000"/>
          </a:xfrm>
        </p:spPr>
        <p:txBody>
          <a:bodyPr>
            <a:normAutofit fontScale="90000"/>
          </a:bodyPr>
          <a:lstStyle/>
          <a:p>
            <a:pPr fontAlgn="auto">
              <a:spcAft>
                <a:spcPts val="0"/>
              </a:spcAft>
              <a:defRPr/>
            </a:pPr>
            <a:r>
              <a:rPr lang="en-US" dirty="0" smtClean="0"/>
              <a:t>References</a:t>
            </a:r>
            <a:endParaRPr lang="en-US" dirty="0"/>
          </a:p>
        </p:txBody>
      </p:sp>
      <p:sp>
        <p:nvSpPr>
          <p:cNvPr id="3" name="Content Placeholder 2"/>
          <p:cNvSpPr>
            <a:spLocks noGrp="1"/>
          </p:cNvSpPr>
          <p:nvPr>
            <p:ph idx="1"/>
          </p:nvPr>
        </p:nvSpPr>
        <p:spPr>
          <a:xfrm>
            <a:off x="457200" y="1295400"/>
            <a:ext cx="8229600" cy="5278438"/>
          </a:xfrm>
        </p:spPr>
        <p:txBody>
          <a:bodyPr>
            <a:normAutofit fontScale="40000" lnSpcReduction="20000"/>
          </a:bodyPr>
          <a:lstStyle/>
          <a:p>
            <a:pPr marL="365760" indent="-256032" fontAlgn="auto">
              <a:spcAft>
                <a:spcPts val="0"/>
              </a:spcAft>
              <a:buClr>
                <a:schemeClr val="accent3"/>
              </a:buClr>
              <a:buFont typeface="Georgia"/>
              <a:buChar char="•"/>
              <a:defRPr/>
            </a:pPr>
            <a:r>
              <a:rPr lang="en-US" dirty="0" err="1" smtClean="0"/>
              <a:t>Barttfeld</a:t>
            </a:r>
            <a:r>
              <a:rPr lang="en-US" dirty="0" smtClean="0"/>
              <a:t> et al (2010), A big-world network in ASD: Dynamical connectivity analysis reflects a deficit in long-range connections and an excess of short-range connections</a:t>
            </a:r>
          </a:p>
          <a:p>
            <a:pPr marL="365760" indent="-256032" fontAlgn="auto">
              <a:spcAft>
                <a:spcPts val="0"/>
              </a:spcAft>
              <a:buClr>
                <a:schemeClr val="accent3"/>
              </a:buClr>
              <a:buFont typeface="Georgia"/>
              <a:buChar char="•"/>
              <a:defRPr/>
            </a:pPr>
            <a:r>
              <a:rPr lang="en-US" dirty="0" err="1" smtClean="0"/>
              <a:t>Biederman</a:t>
            </a:r>
            <a:r>
              <a:rPr lang="en-US" dirty="0" smtClean="0"/>
              <a:t> et al (1998), Teaching basic skills to children with Down syndrome and developmental delays: the relative efficacy of interactive modeling with social rewards for benchmark achievements and passive observation</a:t>
            </a:r>
          </a:p>
          <a:p>
            <a:pPr marL="365760" indent="-256032" fontAlgn="auto">
              <a:spcAft>
                <a:spcPts val="0"/>
              </a:spcAft>
              <a:buClr>
                <a:schemeClr val="accent3"/>
              </a:buClr>
              <a:buFont typeface="Georgia"/>
              <a:buChar char="•"/>
              <a:defRPr/>
            </a:pPr>
            <a:r>
              <a:rPr lang="en-US" dirty="0" smtClean="0"/>
              <a:t>Biklen (2005), Autism and the Myth of the Person Alone</a:t>
            </a:r>
          </a:p>
          <a:p>
            <a:pPr marL="365760" indent="-256032" fontAlgn="auto">
              <a:spcAft>
                <a:spcPts val="0"/>
              </a:spcAft>
              <a:buClr>
                <a:schemeClr val="accent3"/>
              </a:buClr>
              <a:buFont typeface="Georgia"/>
              <a:buChar char="•"/>
              <a:defRPr/>
            </a:pPr>
            <a:r>
              <a:rPr lang="en-US" dirty="0" smtClean="0"/>
              <a:t>Cardinal et al (2006), Investigation of authorship in facilitated communication</a:t>
            </a:r>
          </a:p>
          <a:p>
            <a:pPr marL="365760" indent="-256032" fontAlgn="auto">
              <a:spcAft>
                <a:spcPts val="0"/>
              </a:spcAft>
              <a:buClr>
                <a:schemeClr val="accent3"/>
              </a:buClr>
              <a:buFont typeface="Georgia"/>
              <a:buChar char="•"/>
              <a:defRPr/>
            </a:pPr>
            <a:r>
              <a:rPr lang="en-US" dirty="0" smtClean="0"/>
              <a:t>Casanova et al (2002), Neuronal density and architecture (Gray Level Index) in the brains of autistic patients</a:t>
            </a:r>
          </a:p>
          <a:p>
            <a:pPr marL="365760" indent="-256032" fontAlgn="auto">
              <a:spcAft>
                <a:spcPts val="0"/>
              </a:spcAft>
              <a:buClr>
                <a:schemeClr val="accent3"/>
              </a:buClr>
              <a:buFont typeface="Georgia"/>
              <a:buChar char="•"/>
              <a:defRPr/>
            </a:pPr>
            <a:r>
              <a:rPr lang="en-US" dirty="0" err="1" smtClean="0"/>
              <a:t>Cattaneo</a:t>
            </a:r>
            <a:r>
              <a:rPr lang="en-US" dirty="0" smtClean="0"/>
              <a:t> et al (2007), Impairment of actions chains in autism and its possible role in intention understanding</a:t>
            </a:r>
          </a:p>
          <a:p>
            <a:pPr marL="365760" indent="-256032" fontAlgn="auto">
              <a:spcAft>
                <a:spcPts val="0"/>
              </a:spcAft>
              <a:buClr>
                <a:schemeClr val="accent3"/>
              </a:buClr>
              <a:buFont typeface="Georgia"/>
              <a:buChar char="•"/>
              <a:defRPr/>
            </a:pPr>
            <a:r>
              <a:rPr lang="en-US" dirty="0" err="1" smtClean="0"/>
              <a:t>Chawarsaka</a:t>
            </a:r>
            <a:r>
              <a:rPr lang="en-US" dirty="0" smtClean="0"/>
              <a:t> et al (2007), Parental recognition of developmental problems in toddlers with autism spectrum disorders</a:t>
            </a:r>
          </a:p>
          <a:p>
            <a:pPr marL="365760" indent="-256032" fontAlgn="auto">
              <a:spcAft>
                <a:spcPts val="0"/>
              </a:spcAft>
              <a:buClr>
                <a:schemeClr val="accent3"/>
              </a:buClr>
              <a:buFont typeface="Georgia"/>
              <a:buChar char="•"/>
              <a:defRPr/>
            </a:pPr>
            <a:r>
              <a:rPr lang="en-US" dirty="0" smtClean="0"/>
              <a:t>Dawson et al (2007), The level and nature of autistic intelligence</a:t>
            </a:r>
          </a:p>
          <a:p>
            <a:pPr marL="365760" indent="-256032" fontAlgn="auto">
              <a:spcAft>
                <a:spcPts val="0"/>
              </a:spcAft>
              <a:buClr>
                <a:schemeClr val="accent3"/>
              </a:buClr>
              <a:buFont typeface="Georgia"/>
              <a:buChar char="•"/>
              <a:defRPr/>
            </a:pPr>
            <a:r>
              <a:rPr lang="en-US" dirty="0" err="1" smtClean="0"/>
              <a:t>Dosen</a:t>
            </a:r>
            <a:r>
              <a:rPr lang="en-US" dirty="0" smtClean="0"/>
              <a:t> et al (2010), Assistive forces for the acquisition of a motor skill</a:t>
            </a:r>
          </a:p>
          <a:p>
            <a:pPr marL="365760" indent="-256032" fontAlgn="auto">
              <a:spcAft>
                <a:spcPts val="0"/>
              </a:spcAft>
              <a:buClr>
                <a:schemeClr val="accent3"/>
              </a:buClr>
              <a:buFont typeface="Georgia"/>
              <a:buChar char="•"/>
              <a:defRPr/>
            </a:pPr>
            <a:r>
              <a:rPr lang="en-US" dirty="0" smtClean="0"/>
              <a:t>Dowell et al (2009), Associations of postural knowledge and basic motor skill with dyspraxia in autism - implications for abnormalities in distributed connectivity and motor learning</a:t>
            </a:r>
          </a:p>
          <a:p>
            <a:pPr marL="365760" indent="-256032" fontAlgn="auto">
              <a:spcAft>
                <a:spcPts val="0"/>
              </a:spcAft>
              <a:buClr>
                <a:schemeClr val="accent3"/>
              </a:buClr>
              <a:buFont typeface="Georgia"/>
              <a:buChar char="•"/>
              <a:defRPr/>
            </a:pPr>
            <a:r>
              <a:rPr lang="en-US" dirty="0" err="1" smtClean="0"/>
              <a:t>Dziuk</a:t>
            </a:r>
            <a:r>
              <a:rPr lang="en-US" dirty="0" smtClean="0"/>
              <a:t> et al. (2010), Dyspraxia in autism: association with motor, social, and communication deficits</a:t>
            </a:r>
          </a:p>
          <a:p>
            <a:pPr marL="365760" indent="-256032" fontAlgn="auto">
              <a:spcAft>
                <a:spcPts val="0"/>
              </a:spcAft>
              <a:buClr>
                <a:schemeClr val="accent3"/>
              </a:buClr>
              <a:buFont typeface="Georgia"/>
              <a:buChar char="•"/>
              <a:defRPr/>
            </a:pPr>
            <a:r>
              <a:rPr lang="en-US" dirty="0" err="1" smtClean="0"/>
              <a:t>Eberlin</a:t>
            </a:r>
            <a:r>
              <a:rPr lang="en-US" dirty="0" smtClean="0"/>
              <a:t> et al. (1993), Facilitated communication: a failure to replicate the phenomenon</a:t>
            </a:r>
          </a:p>
          <a:p>
            <a:pPr marL="365760" indent="-256032" fontAlgn="auto">
              <a:spcAft>
                <a:spcPts val="0"/>
              </a:spcAft>
              <a:buClr>
                <a:schemeClr val="accent3"/>
              </a:buClr>
              <a:buFont typeface="Georgia"/>
              <a:buChar char="•"/>
              <a:defRPr/>
            </a:pPr>
            <a:r>
              <a:rPr lang="en-US" dirty="0" err="1" smtClean="0"/>
              <a:t>Emken</a:t>
            </a:r>
            <a:r>
              <a:rPr lang="en-US" dirty="0" smtClean="0"/>
              <a:t> &amp; </a:t>
            </a:r>
            <a:r>
              <a:rPr lang="en-US" dirty="0" err="1" smtClean="0"/>
              <a:t>Reinkensmeyer</a:t>
            </a:r>
            <a:r>
              <a:rPr lang="en-US" dirty="0" smtClean="0"/>
              <a:t> (2005), Robot-enhanced motor learning: accelerating internal model formation during locomotion by transient dynamic amplification</a:t>
            </a:r>
          </a:p>
          <a:p>
            <a:pPr marL="365760" indent="-256032" fontAlgn="auto">
              <a:spcAft>
                <a:spcPts val="0"/>
              </a:spcAft>
              <a:buClr>
                <a:schemeClr val="accent3"/>
              </a:buClr>
              <a:buFont typeface="Georgia"/>
              <a:buChar char="•"/>
              <a:defRPr/>
            </a:pPr>
            <a:r>
              <a:rPr lang="en-US" dirty="0" err="1" smtClean="0"/>
              <a:t>Fabbri-Destro</a:t>
            </a:r>
            <a:r>
              <a:rPr lang="en-US" dirty="0" smtClean="0"/>
              <a:t> et al (2009), Planning actions in autism</a:t>
            </a:r>
          </a:p>
          <a:p>
            <a:pPr marL="365760" indent="-256032" fontAlgn="auto">
              <a:spcAft>
                <a:spcPts val="0"/>
              </a:spcAft>
              <a:buClr>
                <a:schemeClr val="accent3"/>
              </a:buClr>
              <a:buFont typeface="Georgia"/>
              <a:buChar char="•"/>
              <a:defRPr/>
            </a:pPr>
            <a:r>
              <a:rPr lang="en-US" dirty="0" smtClean="0"/>
              <a:t>French &amp; </a:t>
            </a:r>
            <a:r>
              <a:rPr lang="en-US" dirty="0" err="1" smtClean="0"/>
              <a:t>Pavlidis</a:t>
            </a:r>
            <a:r>
              <a:rPr lang="en-US" dirty="0" smtClean="0"/>
              <a:t> (2011), Relationships between gene expression and brain wiring in the adult rodent brain</a:t>
            </a:r>
          </a:p>
          <a:p>
            <a:pPr marL="365760" indent="-256032" fontAlgn="auto">
              <a:spcAft>
                <a:spcPts val="0"/>
              </a:spcAft>
              <a:buClr>
                <a:schemeClr val="accent3"/>
              </a:buClr>
              <a:buFont typeface="Georgia"/>
              <a:buChar char="•"/>
              <a:defRPr/>
            </a:pPr>
            <a:r>
              <a:rPr lang="en-US" dirty="0" err="1" smtClean="0"/>
              <a:t>Frith</a:t>
            </a:r>
            <a:r>
              <a:rPr lang="en-US" dirty="0" smtClean="0"/>
              <a:t> (1989), Autism: Explaining the Enigma</a:t>
            </a:r>
          </a:p>
          <a:p>
            <a:pPr marL="365760" indent="-256032" fontAlgn="auto">
              <a:spcAft>
                <a:spcPts val="0"/>
              </a:spcAft>
              <a:buClr>
                <a:schemeClr val="accent3"/>
              </a:buClr>
              <a:buFont typeface="Georgia"/>
              <a:buChar char="•"/>
              <a:defRPr/>
            </a:pPr>
            <a:r>
              <a:rPr lang="en-US" dirty="0" smtClean="0"/>
              <a:t>Fuentes et al (2010), No </a:t>
            </a:r>
            <a:r>
              <a:rPr lang="en-US" dirty="0" err="1" smtClean="0"/>
              <a:t>proprioceptive</a:t>
            </a:r>
            <a:r>
              <a:rPr lang="en-US" dirty="0" smtClean="0"/>
              <a:t> deficits in autism despite movement-related sensory and execution impairments</a:t>
            </a:r>
          </a:p>
          <a:p>
            <a:pPr marL="365760" indent="-256032" fontAlgn="auto">
              <a:spcAft>
                <a:spcPts val="0"/>
              </a:spcAft>
              <a:buClr>
                <a:schemeClr val="accent3"/>
              </a:buClr>
              <a:buFont typeface="Georgia"/>
              <a:buChar char="•"/>
              <a:defRPr/>
            </a:pPr>
            <a:r>
              <a:rPr lang="en-US" dirty="0" smtClean="0"/>
              <a:t>Gomez-Rodriguez et al. (2011), Closing the </a:t>
            </a:r>
            <a:r>
              <a:rPr lang="en-US" dirty="0" err="1" smtClean="0"/>
              <a:t>sensorimotor</a:t>
            </a:r>
            <a:r>
              <a:rPr lang="en-US" dirty="0" smtClean="0"/>
              <a:t> loop - </a:t>
            </a:r>
            <a:r>
              <a:rPr lang="en-US" dirty="0" err="1" smtClean="0"/>
              <a:t>haptic</a:t>
            </a:r>
            <a:r>
              <a:rPr lang="en-US" dirty="0" smtClean="0"/>
              <a:t> feedback facilitates decoding of motor imagery</a:t>
            </a:r>
          </a:p>
          <a:p>
            <a:pPr marL="365760" indent="-256032" fontAlgn="auto">
              <a:spcAft>
                <a:spcPts val="0"/>
              </a:spcAft>
              <a:buClr>
                <a:schemeClr val="accent3"/>
              </a:buClr>
              <a:buFont typeface="Georgia"/>
              <a:buChar char="•"/>
              <a:defRPr/>
            </a:pPr>
            <a:r>
              <a:rPr lang="en-US" dirty="0" smtClean="0"/>
              <a:t>Green et al (2009), Impairment of movement skills of children with autism spectrum disorders</a:t>
            </a:r>
          </a:p>
          <a:p>
            <a:pPr marL="365760" indent="-256032" fontAlgn="auto">
              <a:spcAft>
                <a:spcPts val="0"/>
              </a:spcAft>
              <a:buClr>
                <a:schemeClr val="accent3"/>
              </a:buClr>
              <a:buFont typeface="Georgia"/>
              <a:buChar char="•"/>
              <a:defRPr/>
            </a:pPr>
            <a:r>
              <a:rPr lang="en-US" dirty="0" err="1" smtClean="0"/>
              <a:t>Haswell</a:t>
            </a:r>
            <a:r>
              <a:rPr lang="en-US" dirty="0" smtClean="0"/>
              <a:t> et al (2009),  Representation of internal models of action in the autistic brain</a:t>
            </a:r>
          </a:p>
          <a:p>
            <a:pPr marL="365760" indent="-256032" fontAlgn="auto">
              <a:spcAft>
                <a:spcPts val="0"/>
              </a:spcAft>
              <a:buClr>
                <a:schemeClr val="accent3"/>
              </a:buClr>
              <a:buFont typeface="Georgia"/>
              <a:buChar char="•"/>
              <a:defRPr/>
            </a:pPr>
            <a:r>
              <a:rPr lang="en-US" dirty="0" smtClean="0"/>
              <a:t>Hartman et al (2010), On the relationship between motor performance and executive functioning in children with intellectual disabilities</a:t>
            </a:r>
          </a:p>
          <a:p>
            <a:pPr marL="365760" indent="-256032" fontAlgn="auto">
              <a:spcAft>
                <a:spcPts val="0"/>
              </a:spcAft>
              <a:buClr>
                <a:schemeClr val="accent3"/>
              </a:buClr>
              <a:buFont typeface="Georgia"/>
              <a:buChar char="•"/>
              <a:defRPr/>
            </a:pPr>
            <a:r>
              <a:rPr lang="en-US" dirty="0" smtClean="0"/>
              <a:t>Hussman et al (2011), A noise-reduction GWAS implicates altered regulation of neurite outgrowth and guidance in autism</a:t>
            </a:r>
          </a:p>
          <a:p>
            <a:pPr marL="365760" indent="-256032" fontAlgn="auto">
              <a:spcAft>
                <a:spcPts val="0"/>
              </a:spcAft>
              <a:buClr>
                <a:schemeClr val="accent3"/>
              </a:buClr>
              <a:buFont typeface="Georgia"/>
              <a:buChar char="•"/>
              <a:defRPr/>
            </a:pPr>
            <a:r>
              <a:rPr lang="en-US" dirty="0" smtClean="0"/>
              <a:t>Just et al (2004), Cortical activation and synchronization during sentence comprehension in high-functioning autism: evidence of </a:t>
            </a:r>
            <a:r>
              <a:rPr lang="en-US" dirty="0" err="1" smtClean="0"/>
              <a:t>underconnectivity</a:t>
            </a:r>
            <a:endParaRPr lang="en-US" dirty="0" smtClean="0"/>
          </a:p>
          <a:p>
            <a:pPr marL="365760" indent="-256032" fontAlgn="auto">
              <a:spcAft>
                <a:spcPts val="0"/>
              </a:spcAft>
              <a:buClr>
                <a:schemeClr val="accent3"/>
              </a:buClr>
              <a:buFont typeface="Georgia"/>
              <a:buChar char="•"/>
              <a:defRPr/>
            </a:pPr>
            <a:r>
              <a:rPr lang="en-US" dirty="0" smtClean="0"/>
              <a:t>Kana et al. (2006), Sentence comprehension in autism: thinking in pictures with decreased functional connectivity</a:t>
            </a:r>
          </a:p>
          <a:p>
            <a:pPr marL="365760" indent="-256032" fontAlgn="auto">
              <a:spcAft>
                <a:spcPts val="0"/>
              </a:spcAft>
              <a:buClr>
                <a:schemeClr val="accent3"/>
              </a:buClr>
              <a:buFont typeface="Georgia"/>
              <a:buChar char="•"/>
              <a:defRPr/>
            </a:pPr>
            <a:r>
              <a:rPr lang="en-US" dirty="0" smtClean="0"/>
              <a:t>Keller &amp; Just (2009), Altering cortical connectivity: remediation-induced changes in the white matter of poor readers</a:t>
            </a:r>
          </a:p>
        </p:txBody>
      </p:sp>
    </p:spTree>
  </p:cSld>
  <p:clrMapOvr>
    <a:masterClrMapping/>
  </p:clrMapOvr>
  <p:transition spd="slow">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5240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idx="1"/>
          </p:nvPr>
        </p:nvSpPr>
        <p:spPr>
          <a:xfrm>
            <a:off x="457200" y="685800"/>
            <a:ext cx="8229600" cy="6096000"/>
          </a:xfrm>
        </p:spPr>
        <p:txBody>
          <a:bodyPr>
            <a:normAutofit fontScale="40000" lnSpcReduction="20000"/>
          </a:bodyPr>
          <a:lstStyle/>
          <a:p>
            <a:pPr marL="365760" indent="-256032" fontAlgn="auto">
              <a:spcAft>
                <a:spcPts val="0"/>
              </a:spcAft>
              <a:buClr>
                <a:schemeClr val="accent3"/>
              </a:buClr>
              <a:buFont typeface="Georgia"/>
              <a:buChar char="•"/>
              <a:defRPr/>
            </a:pPr>
            <a:r>
              <a:rPr lang="en-US" dirty="0" err="1"/>
              <a:t>Landa</a:t>
            </a:r>
            <a:r>
              <a:rPr lang="en-US" dirty="0"/>
              <a:t> &amp; Garrett-Mayer (2006), Development in infants with autism spectrum disorders: a prospective study</a:t>
            </a:r>
          </a:p>
          <a:p>
            <a:pPr marL="365760" indent="-256032" fontAlgn="auto">
              <a:spcAft>
                <a:spcPts val="0"/>
              </a:spcAft>
              <a:buClr>
                <a:schemeClr val="accent3"/>
              </a:buClr>
              <a:buFont typeface="Georgia"/>
              <a:buChar char="•"/>
              <a:defRPr/>
            </a:pPr>
            <a:r>
              <a:rPr lang="en-US" dirty="0" err="1" smtClean="0"/>
              <a:t>Larin</a:t>
            </a:r>
            <a:r>
              <a:rPr lang="en-US" dirty="0" smtClean="0"/>
              <a:t> (1998), Motor learning - a practical framework</a:t>
            </a:r>
          </a:p>
          <a:p>
            <a:pPr marL="365760" indent="-256032" fontAlgn="auto">
              <a:spcAft>
                <a:spcPts val="0"/>
              </a:spcAft>
              <a:buClr>
                <a:schemeClr val="accent3"/>
              </a:buClr>
              <a:buFont typeface="Georgia"/>
              <a:buChar char="•"/>
              <a:defRPr/>
            </a:pPr>
            <a:r>
              <a:rPr lang="en-US" dirty="0" smtClean="0"/>
              <a:t>Libby</a:t>
            </a:r>
            <a:r>
              <a:rPr lang="en-US" dirty="0"/>
              <a:t> </a:t>
            </a:r>
            <a:r>
              <a:rPr lang="en-US" dirty="0" smtClean="0"/>
              <a:t>et al (2008),  </a:t>
            </a:r>
            <a:r>
              <a:rPr lang="en-US" dirty="0"/>
              <a:t>A comparison of most-to-least and least-to-most prompting on the acquisition of solitary play skills</a:t>
            </a:r>
            <a:endParaRPr lang="en-US" dirty="0" smtClean="0"/>
          </a:p>
          <a:p>
            <a:pPr marL="365760" indent="-256032" fontAlgn="auto">
              <a:spcAft>
                <a:spcPts val="0"/>
              </a:spcAft>
              <a:buClr>
                <a:schemeClr val="accent3"/>
              </a:buClr>
              <a:buFont typeface="Georgia"/>
              <a:buChar char="•"/>
              <a:defRPr/>
            </a:pPr>
            <a:r>
              <a:rPr lang="en-US" dirty="0" smtClean="0"/>
              <a:t>Liu et al. (2006), Learning to perform a novel movement pattern using </a:t>
            </a:r>
            <a:r>
              <a:rPr lang="en-US" dirty="0" err="1" smtClean="0"/>
              <a:t>haptic</a:t>
            </a:r>
            <a:r>
              <a:rPr lang="en-US" dirty="0" smtClean="0"/>
              <a:t> guidance: comparison of </a:t>
            </a:r>
            <a:r>
              <a:rPr lang="en-US" dirty="0" err="1" smtClean="0"/>
              <a:t>haptic</a:t>
            </a:r>
            <a:r>
              <a:rPr lang="en-US" dirty="0" smtClean="0"/>
              <a:t> guidance and visual demonstration</a:t>
            </a:r>
          </a:p>
          <a:p>
            <a:pPr marL="365760" indent="-256032" fontAlgn="auto">
              <a:spcAft>
                <a:spcPts val="0"/>
              </a:spcAft>
              <a:buClr>
                <a:schemeClr val="accent3"/>
              </a:buClr>
              <a:buFont typeface="Georgia"/>
              <a:buChar char="•"/>
              <a:defRPr/>
            </a:pPr>
            <a:r>
              <a:rPr lang="en-US" dirty="0" smtClean="0"/>
              <a:t>Ma, Wang et al (2010), Motor learning and connectivity</a:t>
            </a:r>
          </a:p>
          <a:p>
            <a:pPr marL="365760" indent="-256032" fontAlgn="auto">
              <a:spcAft>
                <a:spcPts val="0"/>
              </a:spcAft>
              <a:buClr>
                <a:schemeClr val="accent3"/>
              </a:buClr>
              <a:buFont typeface="Georgia"/>
              <a:buChar char="•"/>
              <a:defRPr/>
            </a:pPr>
            <a:r>
              <a:rPr lang="en-US" dirty="0" err="1" smtClean="0"/>
              <a:t>Milot</a:t>
            </a:r>
            <a:r>
              <a:rPr lang="en-US" dirty="0" smtClean="0"/>
              <a:t> et al. (2010), Comparison of error-amplification and </a:t>
            </a:r>
            <a:r>
              <a:rPr lang="en-US" dirty="0" err="1" smtClean="0"/>
              <a:t>haptic</a:t>
            </a:r>
            <a:r>
              <a:rPr lang="en-US" dirty="0" smtClean="0"/>
              <a:t>-guidance training techniques for learning of a timing-based motor task by healthy individuals</a:t>
            </a:r>
          </a:p>
          <a:p>
            <a:pPr marL="365760" indent="-256032" fontAlgn="auto">
              <a:spcAft>
                <a:spcPts val="0"/>
              </a:spcAft>
              <a:buClr>
                <a:schemeClr val="accent3"/>
              </a:buClr>
              <a:buFont typeface="Georgia"/>
              <a:buChar char="•"/>
              <a:defRPr/>
            </a:pPr>
            <a:r>
              <a:rPr lang="en-US" dirty="0" smtClean="0"/>
              <a:t>Morris et al (2007), </a:t>
            </a:r>
            <a:r>
              <a:rPr lang="en-US" dirty="0" err="1" smtClean="0"/>
              <a:t>Haptic</a:t>
            </a:r>
            <a:r>
              <a:rPr lang="en-US" dirty="0" smtClean="0"/>
              <a:t> feedback enhances force skill learning</a:t>
            </a:r>
          </a:p>
          <a:p>
            <a:pPr marL="365760" indent="-256032" fontAlgn="auto">
              <a:spcAft>
                <a:spcPts val="0"/>
              </a:spcAft>
              <a:buClr>
                <a:schemeClr val="accent3"/>
              </a:buClr>
              <a:buFont typeface="Georgia"/>
              <a:buChar char="•"/>
              <a:defRPr/>
            </a:pPr>
            <a:r>
              <a:rPr lang="en-US" dirty="0" err="1" smtClean="0"/>
              <a:t>Mostofsky</a:t>
            </a:r>
            <a:r>
              <a:rPr lang="en-US" dirty="0" smtClean="0"/>
              <a:t> et al (2007), Increased motor cortex white matter volume predicts motor impairment in autism. </a:t>
            </a:r>
          </a:p>
          <a:p>
            <a:pPr marL="365760" indent="-256032" fontAlgn="auto">
              <a:spcAft>
                <a:spcPts val="0"/>
              </a:spcAft>
              <a:buClr>
                <a:schemeClr val="accent3"/>
              </a:buClr>
              <a:buFont typeface="Georgia"/>
              <a:buChar char="•"/>
              <a:defRPr/>
            </a:pPr>
            <a:r>
              <a:rPr lang="en-US" dirty="0" err="1" smtClean="0"/>
              <a:t>Mostofsky</a:t>
            </a:r>
            <a:r>
              <a:rPr lang="en-US" dirty="0" smtClean="0"/>
              <a:t> et al (2009), Decreased connectivity and </a:t>
            </a:r>
            <a:r>
              <a:rPr lang="en-US" dirty="0" err="1" smtClean="0"/>
              <a:t>cerebellar</a:t>
            </a:r>
            <a:r>
              <a:rPr lang="en-US" dirty="0" smtClean="0"/>
              <a:t> activity in autism during motor task performance</a:t>
            </a:r>
          </a:p>
          <a:p>
            <a:pPr marL="365760" indent="-256032" fontAlgn="auto">
              <a:spcAft>
                <a:spcPts val="0"/>
              </a:spcAft>
              <a:buClr>
                <a:schemeClr val="accent3"/>
              </a:buClr>
              <a:buFont typeface="Georgia"/>
              <a:buChar char="•"/>
              <a:defRPr/>
            </a:pPr>
            <a:r>
              <a:rPr lang="en-US" dirty="0" err="1" smtClean="0"/>
              <a:t>Mostofsky</a:t>
            </a:r>
            <a:r>
              <a:rPr lang="en-US" dirty="0" smtClean="0"/>
              <a:t> and </a:t>
            </a:r>
            <a:r>
              <a:rPr lang="en-US" dirty="0" err="1" smtClean="0"/>
              <a:t>Ewen</a:t>
            </a:r>
            <a:r>
              <a:rPr lang="en-US" dirty="0" smtClean="0"/>
              <a:t> (2011), Altered connectivity and action model formation in autism is autism</a:t>
            </a:r>
          </a:p>
          <a:p>
            <a:pPr marL="365760" indent="-256032" fontAlgn="auto">
              <a:spcAft>
                <a:spcPts val="0"/>
              </a:spcAft>
              <a:buClr>
                <a:schemeClr val="accent3"/>
              </a:buClr>
              <a:buFont typeface="Georgia"/>
              <a:buChar char="•"/>
              <a:defRPr/>
            </a:pPr>
            <a:r>
              <a:rPr lang="en-US" dirty="0" err="1" smtClean="0"/>
              <a:t>Mukhopadhyay</a:t>
            </a:r>
            <a:r>
              <a:rPr lang="en-US" dirty="0" smtClean="0"/>
              <a:t> (2008), Understanding Autism through Rapid Prompting Method</a:t>
            </a:r>
          </a:p>
          <a:p>
            <a:pPr marL="365760" indent="-256032" fontAlgn="auto">
              <a:spcAft>
                <a:spcPts val="0"/>
              </a:spcAft>
              <a:buClr>
                <a:schemeClr val="accent3"/>
              </a:buClr>
              <a:buFont typeface="Georgia"/>
              <a:buChar char="•"/>
              <a:defRPr/>
            </a:pPr>
            <a:r>
              <a:rPr lang="en-US" dirty="0" smtClean="0"/>
              <a:t>Robinson et al. (2009), Executive functions in children with autism spectrum disorders</a:t>
            </a:r>
          </a:p>
          <a:p>
            <a:pPr marL="365760" indent="-256032" fontAlgn="auto">
              <a:spcAft>
                <a:spcPts val="0"/>
              </a:spcAft>
              <a:buClr>
                <a:schemeClr val="accent3"/>
              </a:buClr>
              <a:buFont typeface="Georgia"/>
              <a:buChar char="•"/>
              <a:defRPr/>
            </a:pPr>
            <a:r>
              <a:rPr lang="en-US" dirty="0" smtClean="0"/>
              <a:t>Rogers et al (2001), Passive tactile sensory input improves stability during standing</a:t>
            </a:r>
          </a:p>
          <a:p>
            <a:pPr marL="365760" indent="-256032" fontAlgn="auto">
              <a:spcAft>
                <a:spcPts val="0"/>
              </a:spcAft>
              <a:buClr>
                <a:schemeClr val="accent3"/>
              </a:buClr>
              <a:buFont typeface="Georgia"/>
              <a:buChar char="•"/>
              <a:defRPr/>
            </a:pPr>
            <a:r>
              <a:rPr lang="en-US" dirty="0" err="1" smtClean="0"/>
              <a:t>Scheuffgen</a:t>
            </a:r>
            <a:r>
              <a:rPr lang="en-US" dirty="0" smtClean="0"/>
              <a:t> et al (2000), High "intelligence", Low "IQ"? Speed of processing and measured IQ in children with autism</a:t>
            </a:r>
          </a:p>
          <a:p>
            <a:pPr marL="365760" indent="-256032" fontAlgn="auto">
              <a:spcAft>
                <a:spcPts val="0"/>
              </a:spcAft>
              <a:buClr>
                <a:schemeClr val="accent3"/>
              </a:buClr>
              <a:buFont typeface="Georgia"/>
              <a:buChar char="•"/>
              <a:defRPr/>
            </a:pPr>
            <a:r>
              <a:rPr lang="en-US" dirty="0" smtClean="0"/>
              <a:t>Scott-</a:t>
            </a:r>
            <a:r>
              <a:rPr lang="en-US" dirty="0" err="1" smtClean="0"/>
              <a:t>VanZeeland</a:t>
            </a:r>
            <a:r>
              <a:rPr lang="en-US" dirty="0" smtClean="0"/>
              <a:t> et al (2010), Altered functional connectivity in frontal lobe circuits is associated with variation in the autism risk gene CNTNAP2</a:t>
            </a:r>
          </a:p>
          <a:p>
            <a:pPr marL="365760" indent="-256032" fontAlgn="auto">
              <a:spcAft>
                <a:spcPts val="0"/>
              </a:spcAft>
              <a:buClr>
                <a:schemeClr val="accent3"/>
              </a:buClr>
              <a:buFont typeface="Georgia"/>
              <a:buChar char="•"/>
              <a:defRPr/>
            </a:pPr>
            <a:r>
              <a:rPr lang="en-US" dirty="0" smtClean="0"/>
              <a:t>Sharp et al (2009), Increased </a:t>
            </a:r>
            <a:r>
              <a:rPr lang="en-US" dirty="0" err="1" smtClean="0"/>
              <a:t>frontoparietal</a:t>
            </a:r>
            <a:r>
              <a:rPr lang="en-US" dirty="0" smtClean="0"/>
              <a:t> integration after stroke and cognitive recovery</a:t>
            </a:r>
          </a:p>
          <a:p>
            <a:pPr marL="365760" indent="-256032" fontAlgn="auto">
              <a:spcAft>
                <a:spcPts val="0"/>
              </a:spcAft>
              <a:buClr>
                <a:schemeClr val="accent3"/>
              </a:buClr>
              <a:buFont typeface="Georgia"/>
              <a:buChar char="•"/>
              <a:defRPr/>
            </a:pPr>
            <a:r>
              <a:rPr lang="en-US" dirty="0" smtClean="0"/>
              <a:t>Smith et al (1994), Facilitated communication: the effects of facilitator knowledge and the level of assistance on output</a:t>
            </a:r>
          </a:p>
          <a:p>
            <a:pPr marL="365760" indent="-256032" fontAlgn="auto">
              <a:spcAft>
                <a:spcPts val="0"/>
              </a:spcAft>
              <a:buClr>
                <a:schemeClr val="accent3"/>
              </a:buClr>
              <a:buFont typeface="Georgia"/>
              <a:buChar char="•"/>
              <a:defRPr/>
            </a:pPr>
            <a:r>
              <a:rPr lang="en-US" dirty="0" err="1" smtClean="0"/>
              <a:t>Sokhadze</a:t>
            </a:r>
            <a:r>
              <a:rPr lang="en-US" dirty="0" smtClean="0"/>
              <a:t> et al (2010), Impaired error monitoring and correction function in autism</a:t>
            </a:r>
          </a:p>
          <a:p>
            <a:pPr marL="365760" indent="-256032" fontAlgn="auto">
              <a:spcAft>
                <a:spcPts val="0"/>
              </a:spcAft>
              <a:buClr>
                <a:schemeClr val="accent3"/>
              </a:buClr>
              <a:buFont typeface="Georgia"/>
              <a:buChar char="•"/>
              <a:defRPr/>
            </a:pPr>
            <a:r>
              <a:rPr lang="en-US" dirty="0" smtClean="0"/>
              <a:t>Solomon et al (2009), The neural substrates of cognitive control deficits in autism spectrum disorders</a:t>
            </a:r>
          </a:p>
          <a:p>
            <a:pPr marL="365760" indent="-256032" fontAlgn="auto">
              <a:spcAft>
                <a:spcPts val="0"/>
              </a:spcAft>
              <a:buClr>
                <a:schemeClr val="accent3"/>
              </a:buClr>
              <a:buFont typeface="Georgia"/>
              <a:buChar char="•"/>
              <a:defRPr/>
            </a:pPr>
            <a:r>
              <a:rPr lang="en-US" dirty="0" err="1" smtClean="0"/>
              <a:t>Sutera</a:t>
            </a:r>
            <a:r>
              <a:rPr lang="en-US" dirty="0" smtClean="0"/>
              <a:t> et al (2007), Predictors of optimal outcome in toddlers diagnosed with autism spectrum disorders</a:t>
            </a:r>
          </a:p>
          <a:p>
            <a:pPr marL="365760" indent="-256032" fontAlgn="auto">
              <a:spcAft>
                <a:spcPts val="0"/>
              </a:spcAft>
              <a:buClr>
                <a:schemeClr val="accent3"/>
              </a:buClr>
              <a:buFont typeface="Georgia"/>
              <a:buChar char="•"/>
              <a:defRPr/>
            </a:pPr>
            <a:r>
              <a:rPr lang="en-US" dirty="0" smtClean="0"/>
              <a:t>Takeuchi et al (2010), Training of working memory impacts structural connectivity</a:t>
            </a:r>
          </a:p>
          <a:p>
            <a:pPr marL="365760" indent="-256032" fontAlgn="auto">
              <a:spcAft>
                <a:spcPts val="0"/>
              </a:spcAft>
              <a:buClr>
                <a:schemeClr val="accent3"/>
              </a:buClr>
              <a:buFont typeface="Georgia"/>
              <a:buChar char="•"/>
              <a:defRPr/>
            </a:pPr>
            <a:r>
              <a:rPr lang="en-US" dirty="0" err="1" smtClean="0"/>
              <a:t>Teitelbaum</a:t>
            </a:r>
            <a:r>
              <a:rPr lang="en-US" dirty="0" smtClean="0"/>
              <a:t> et al (1998), Movement analysis in infancy may be useful for early diagnosis of autism</a:t>
            </a:r>
          </a:p>
          <a:p>
            <a:pPr marL="365760" indent="-256032" fontAlgn="auto">
              <a:spcAft>
                <a:spcPts val="0"/>
              </a:spcAft>
              <a:buClr>
                <a:schemeClr val="accent3"/>
              </a:buClr>
              <a:buFont typeface="Georgia"/>
              <a:buChar char="•"/>
              <a:defRPr/>
            </a:pPr>
            <a:r>
              <a:rPr lang="en-US" dirty="0" smtClean="0"/>
              <a:t>van </a:t>
            </a:r>
            <a:r>
              <a:rPr lang="en-US" dirty="0" err="1" smtClean="0"/>
              <a:t>Asseldonk</a:t>
            </a:r>
            <a:r>
              <a:rPr lang="en-US" dirty="0" smtClean="0"/>
              <a:t> et al (2009), Influence of </a:t>
            </a:r>
            <a:r>
              <a:rPr lang="en-US" dirty="0" err="1" smtClean="0"/>
              <a:t>haptic</a:t>
            </a:r>
            <a:r>
              <a:rPr lang="en-US" dirty="0" smtClean="0"/>
              <a:t> guidance in learning a novel </a:t>
            </a:r>
            <a:r>
              <a:rPr lang="en-US" dirty="0" err="1" smtClean="0"/>
              <a:t>visuomotor</a:t>
            </a:r>
            <a:r>
              <a:rPr lang="en-US" dirty="0" smtClean="0"/>
              <a:t> task</a:t>
            </a:r>
          </a:p>
          <a:p>
            <a:pPr marL="365760" indent="-256032" fontAlgn="auto">
              <a:spcAft>
                <a:spcPts val="0"/>
              </a:spcAft>
              <a:buClr>
                <a:schemeClr val="accent3"/>
              </a:buClr>
              <a:buFont typeface="Georgia"/>
              <a:buChar char="•"/>
              <a:defRPr/>
            </a:pPr>
            <a:r>
              <a:rPr lang="en-US" dirty="0" err="1" smtClean="0"/>
              <a:t>Vuijk</a:t>
            </a:r>
            <a:r>
              <a:rPr lang="en-US" dirty="0" smtClean="0"/>
              <a:t> et al (2010), Motor performance of children with mild intellectual disability and borderline intellectual functioning</a:t>
            </a:r>
          </a:p>
          <a:p>
            <a:pPr marL="365760" indent="-256032" fontAlgn="auto">
              <a:spcAft>
                <a:spcPts val="0"/>
              </a:spcAft>
              <a:buClr>
                <a:schemeClr val="accent3"/>
              </a:buClr>
              <a:buFont typeface="Georgia"/>
              <a:buChar char="•"/>
              <a:defRPr/>
            </a:pPr>
            <a:r>
              <a:rPr lang="en-US" dirty="0" smtClean="0"/>
              <a:t>Wallace et al (2009), Brief Report: information processing speed is intact in autism but not correlated with measured intelligence</a:t>
            </a:r>
          </a:p>
          <a:p>
            <a:pPr marL="365760" indent="-256032" fontAlgn="auto">
              <a:spcAft>
                <a:spcPts val="0"/>
              </a:spcAft>
              <a:buClr>
                <a:schemeClr val="accent3"/>
              </a:buClr>
              <a:buFont typeface="Georgia"/>
              <a:buChar char="•"/>
              <a:defRPr/>
            </a:pPr>
            <a:r>
              <a:rPr lang="en-US" dirty="0" err="1" smtClean="0"/>
              <a:t>Wass</a:t>
            </a:r>
            <a:r>
              <a:rPr lang="en-US" dirty="0" smtClean="0"/>
              <a:t> (2011), Distortions and Disconnections - disrupted brain connectivity in autism</a:t>
            </a:r>
          </a:p>
          <a:p>
            <a:pPr marL="365760" indent="-256032" fontAlgn="auto">
              <a:spcAft>
                <a:spcPts val="0"/>
              </a:spcAft>
              <a:buClr>
                <a:schemeClr val="accent3"/>
              </a:buClr>
              <a:buFont typeface="Georgia"/>
              <a:buChar char="•"/>
              <a:defRPr/>
            </a:pPr>
            <a:r>
              <a:rPr lang="en-US" dirty="0" smtClean="0"/>
              <a:t>Wheeler et al (1993), An experimental assessment of facilitated communication</a:t>
            </a:r>
          </a:p>
          <a:p>
            <a:pPr marL="365760" indent="-256032" fontAlgn="auto">
              <a:spcAft>
                <a:spcPts val="0"/>
              </a:spcAft>
              <a:buClr>
                <a:schemeClr val="accent3"/>
              </a:buClr>
              <a:buFont typeface="Georgia"/>
              <a:buChar char="•"/>
              <a:defRPr/>
            </a:pPr>
            <a:r>
              <a:rPr lang="en-US" dirty="0" err="1" smtClean="0"/>
              <a:t>Wuang</a:t>
            </a:r>
            <a:r>
              <a:rPr lang="en-US" dirty="0" smtClean="0"/>
              <a:t> et al (2008), Profiles and cognitive predictors of motor functions among early school-age children with mild intellectual disabilities</a:t>
            </a:r>
          </a:p>
          <a:p>
            <a:pPr marL="365760" indent="-256032" fontAlgn="auto">
              <a:spcAft>
                <a:spcPts val="0"/>
              </a:spcAft>
              <a:buClr>
                <a:schemeClr val="accent3"/>
              </a:buClr>
              <a:buFont typeface="Georgia"/>
              <a:buChar char="•"/>
              <a:defRPr/>
            </a:pPr>
            <a:r>
              <a:rPr lang="en-US" dirty="0" err="1" smtClean="0"/>
              <a:t>Xiong</a:t>
            </a:r>
            <a:r>
              <a:rPr lang="en-US" dirty="0" smtClean="0"/>
              <a:t> et al (2009), Long-term motor training induced changes in regional cerebral blood flow in both task and resting states</a:t>
            </a:r>
          </a:p>
          <a:p>
            <a:pPr marL="365760" indent="-256032" fontAlgn="auto">
              <a:spcAft>
                <a:spcPts val="0"/>
              </a:spcAft>
              <a:buClr>
                <a:schemeClr val="accent3"/>
              </a:buClr>
              <a:buFont typeface="Georgia"/>
              <a:buChar char="•"/>
              <a:defRPr/>
            </a:pPr>
            <a:r>
              <a:rPr lang="en-US" dirty="0" err="1" smtClean="0"/>
              <a:t>Zikopoulos</a:t>
            </a:r>
            <a:r>
              <a:rPr lang="en-US" dirty="0" smtClean="0"/>
              <a:t> and </a:t>
            </a:r>
            <a:r>
              <a:rPr lang="en-US" dirty="0" err="1" smtClean="0"/>
              <a:t>Barbas</a:t>
            </a:r>
            <a:r>
              <a:rPr lang="en-US" dirty="0" smtClean="0"/>
              <a:t> (2010), Changes in prefrontal axons may disrupt the network in autism</a:t>
            </a:r>
          </a:p>
          <a:p>
            <a:pPr marL="365760" indent="-256032" fontAlgn="auto">
              <a:spcAft>
                <a:spcPts val="0"/>
              </a:spcAft>
              <a:buClr>
                <a:schemeClr val="accent3"/>
              </a:buClr>
              <a:buFont typeface="Georgia"/>
              <a:buChar char="•"/>
              <a:defRPr/>
            </a:pPr>
            <a:r>
              <a:rPr lang="en-US" dirty="0" err="1" smtClean="0"/>
              <a:t>Zopf</a:t>
            </a:r>
            <a:r>
              <a:rPr lang="en-US" dirty="0" smtClean="0"/>
              <a:t> (2011), Viewing and feeling touch modulates hand position for reaching</a:t>
            </a:r>
          </a:p>
          <a:p>
            <a:pPr marL="365760" indent="-256032" fontAlgn="auto">
              <a:spcAft>
                <a:spcPts val="0"/>
              </a:spcAft>
              <a:buClr>
                <a:schemeClr val="accent3"/>
              </a:buClr>
              <a:buFont typeface="Georgia"/>
              <a:buNone/>
              <a:defRPr/>
            </a:pPr>
            <a:endParaRPr lang="en-US"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smtClean="0"/>
              <a:t>Key Points</a:t>
            </a:r>
            <a:endParaRPr lang="en-US" dirty="0"/>
          </a:p>
        </p:txBody>
      </p:sp>
      <p:sp>
        <p:nvSpPr>
          <p:cNvPr id="3" name="Content Placeholder 2"/>
          <p:cNvSpPr>
            <a:spLocks noGrp="1"/>
          </p:cNvSpPr>
          <p:nvPr>
            <p:ph idx="1"/>
          </p:nvPr>
        </p:nvSpPr>
        <p:spPr>
          <a:xfrm>
            <a:off x="457200" y="1600200"/>
            <a:ext cx="8229600" cy="4973638"/>
          </a:xfrm>
        </p:spPr>
        <p:txBody>
          <a:bodyPr/>
          <a:lstStyle/>
          <a:p>
            <a:pPr marL="109537" indent="0">
              <a:buNone/>
            </a:pPr>
            <a:endParaRPr lang="en-US" dirty="0" smtClean="0"/>
          </a:p>
          <a:p>
            <a:pPr marL="109537" indent="0">
              <a:buNone/>
            </a:pPr>
            <a:r>
              <a:rPr lang="en-US" dirty="0" smtClean="0"/>
              <a:t/>
            </a:r>
            <a:br>
              <a:rPr lang="en-US" dirty="0" smtClean="0"/>
            </a:br>
            <a:endParaRPr lang="en-US" dirty="0" smtClean="0"/>
          </a:p>
          <a:p>
            <a:r>
              <a:rPr lang="en-US" dirty="0" smtClean="0"/>
              <a:t>Many of the challenges in autism appear related to praxis, not global dysfunction.</a:t>
            </a:r>
          </a:p>
          <a:p>
            <a:r>
              <a:rPr lang="en-US" dirty="0" smtClean="0"/>
              <a:t>Praxis is closely related to </a:t>
            </a:r>
            <a:r>
              <a:rPr lang="en-US" dirty="0" smtClean="0"/>
              <a:t>long-range </a:t>
            </a:r>
            <a:r>
              <a:rPr lang="en-US" dirty="0" err="1" smtClean="0"/>
              <a:t>neuroconnectivity</a:t>
            </a:r>
            <a:r>
              <a:rPr lang="en-US" dirty="0" smtClean="0"/>
              <a:t>, which is reduced in autism</a:t>
            </a:r>
          </a:p>
          <a:p>
            <a:r>
              <a:rPr lang="en-US" dirty="0" smtClean="0"/>
              <a:t>Local connections between the motor cortex and the somatosensory cortex allow us to “play to the strengths” of individuals with autism by increasing proprioceptive/motor feedback.</a:t>
            </a:r>
          </a:p>
          <a:p>
            <a:endParaRPr lang="en-US" dirty="0"/>
          </a:p>
        </p:txBody>
      </p:sp>
      <p:graphicFrame>
        <p:nvGraphicFramePr>
          <p:cNvPr id="4" name="Diagram 3"/>
          <p:cNvGraphicFramePr/>
          <p:nvPr>
            <p:extLst>
              <p:ext uri="{D42A27DB-BD31-4B8C-83A1-F6EECF244321}">
                <p14:modId xmlns:p14="http://schemas.microsoft.com/office/powerpoint/2010/main" val="173837826"/>
              </p:ext>
            </p:extLst>
          </p:nvPr>
        </p:nvGraphicFramePr>
        <p:xfrm>
          <a:off x="1524000" y="1600200"/>
          <a:ext cx="56388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13649"/>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14400"/>
            <a:ext cx="8229600" cy="762000"/>
          </a:xfrm>
        </p:spPr>
        <p:txBody>
          <a:bodyPr/>
          <a:lstStyle/>
          <a:p>
            <a:r>
              <a:rPr lang="en-US" altLang="en-US" smtClean="0"/>
              <a:t>1) Defining “Support”</a:t>
            </a:r>
          </a:p>
        </p:txBody>
      </p:sp>
      <p:sp>
        <p:nvSpPr>
          <p:cNvPr id="3" name="Content Placeholder 2"/>
          <p:cNvSpPr>
            <a:spLocks noGrp="1"/>
          </p:cNvSpPr>
          <p:nvPr>
            <p:ph idx="1"/>
          </p:nvPr>
        </p:nvSpPr>
        <p:spPr>
          <a:xfrm>
            <a:off x="381000" y="1752600"/>
            <a:ext cx="8458200" cy="48212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smtClean="0"/>
              <a:t>FC / Supported Typing: A means of alternative and augmentative communication supported by a communication partner</a:t>
            </a:r>
          </a:p>
          <a:p>
            <a:pPr marL="365760" indent="-256032" fontAlgn="auto">
              <a:spcAft>
                <a:spcPts val="0"/>
              </a:spcAft>
              <a:buClr>
                <a:schemeClr val="accent3"/>
              </a:buClr>
              <a:buFont typeface="Georgia"/>
              <a:buChar char="•"/>
              <a:defRPr/>
            </a:pPr>
            <a:r>
              <a:rPr lang="en-US" dirty="0" smtClean="0"/>
              <a:t>Involves expression through pointing; using pictures, letters, objects, and most commonly by typing</a:t>
            </a:r>
          </a:p>
          <a:p>
            <a:pPr marL="365760" indent="-256032" fontAlgn="auto">
              <a:spcAft>
                <a:spcPts val="0"/>
              </a:spcAft>
              <a:buClr>
                <a:schemeClr val="accent3"/>
              </a:buClr>
              <a:buFont typeface="Georgia"/>
              <a:buChar char="•"/>
              <a:defRPr/>
            </a:pPr>
            <a:r>
              <a:rPr lang="en-US" dirty="0" smtClean="0"/>
              <a:t>Communication partner may provide: </a:t>
            </a:r>
          </a:p>
          <a:p>
            <a:pPr marL="658368" lvl="1" indent="-246888" fontAlgn="auto">
              <a:spcAft>
                <a:spcPts val="0"/>
              </a:spcAft>
              <a:buFont typeface="Georgia"/>
              <a:buChar char="▫"/>
              <a:defRPr/>
            </a:pPr>
            <a:r>
              <a:rPr lang="en-US" dirty="0" smtClean="0"/>
              <a:t>emotional encouragement</a:t>
            </a:r>
          </a:p>
          <a:p>
            <a:pPr marL="658368" lvl="1" indent="-246888" fontAlgn="auto">
              <a:spcAft>
                <a:spcPts val="0"/>
              </a:spcAft>
              <a:buFont typeface="Georgia"/>
              <a:buChar char="▫"/>
              <a:defRPr/>
            </a:pPr>
            <a:r>
              <a:rPr lang="en-US" dirty="0" smtClean="0"/>
              <a:t>communication supports; monitoring eye gaze, </a:t>
            </a:r>
            <a:br>
              <a:rPr lang="en-US" dirty="0" smtClean="0"/>
            </a:br>
            <a:r>
              <a:rPr lang="en-US" dirty="0" smtClean="0"/>
              <a:t>checking for typographical errors </a:t>
            </a:r>
          </a:p>
          <a:p>
            <a:pPr marL="658368" lvl="1" indent="-246888" fontAlgn="auto">
              <a:spcAft>
                <a:spcPts val="0"/>
              </a:spcAft>
              <a:buFont typeface="Georgia"/>
              <a:buChar char="▫"/>
              <a:defRPr/>
            </a:pPr>
            <a:r>
              <a:rPr lang="en-US" dirty="0" smtClean="0"/>
              <a:t>physical supports; slowing and stabilizing movement, inhibiting impulsive pointing, encouraging initiation</a:t>
            </a:r>
          </a:p>
          <a:p>
            <a:pPr marL="365760" indent="-256032" fontAlgn="auto">
              <a:spcAft>
                <a:spcPts val="0"/>
              </a:spcAft>
              <a:buClr>
                <a:schemeClr val="accent3"/>
              </a:buClr>
              <a:buFont typeface="Georgia"/>
              <a:buChar char="•"/>
              <a:defRPr/>
            </a:pPr>
            <a:r>
              <a:rPr lang="en-US" dirty="0" smtClean="0"/>
              <a:t>The facilitator does not provide expressive </a:t>
            </a:r>
            <a:r>
              <a:rPr lang="en-US" u="sng" dirty="0" smtClean="0"/>
              <a:t>content</a:t>
            </a:r>
          </a:p>
          <a:p>
            <a:pPr marL="365760" indent="-256032" fontAlgn="auto">
              <a:spcAft>
                <a:spcPts val="0"/>
              </a:spcAft>
              <a:buClr>
                <a:schemeClr val="accent3"/>
              </a:buClr>
              <a:buFont typeface="Georgia"/>
              <a:buChar char="•"/>
              <a:defRPr/>
            </a:pPr>
            <a:r>
              <a:rPr lang="en-US" dirty="0" smtClean="0"/>
              <a:t>The facilitator should never move or lead the person</a:t>
            </a:r>
          </a:p>
          <a:p>
            <a:pPr marL="365760" indent="-256032" fontAlgn="auto">
              <a:spcAft>
                <a:spcPts val="0"/>
              </a:spcAft>
              <a:buClr>
                <a:schemeClr val="accent3"/>
              </a:buClr>
              <a:buFont typeface="Georgia"/>
              <a:buChar char="•"/>
              <a:defRPr/>
            </a:pPr>
            <a:r>
              <a:rPr lang="en-US" dirty="0" smtClean="0"/>
              <a:t>Goal is to </a:t>
            </a:r>
            <a:r>
              <a:rPr lang="en-US" u="sng" dirty="0" smtClean="0"/>
              <a:t>fade support</a:t>
            </a:r>
            <a:r>
              <a:rPr lang="en-US" dirty="0" smtClean="0"/>
              <a:t> and encourage </a:t>
            </a:r>
            <a:r>
              <a:rPr lang="en-US" u="sng" dirty="0" smtClean="0"/>
              <a:t>independence</a:t>
            </a: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rmAutofit fontScale="90000"/>
          </a:bodyPr>
          <a:lstStyle/>
          <a:p>
            <a:pPr fontAlgn="auto">
              <a:spcAft>
                <a:spcPts val="0"/>
              </a:spcAft>
              <a:defRPr/>
            </a:pPr>
            <a:r>
              <a:rPr lang="en-US" dirty="0" smtClean="0"/>
              <a:t>Early Studies</a:t>
            </a:r>
            <a:endParaRPr lang="en-US" dirty="0"/>
          </a:p>
        </p:txBody>
      </p:sp>
      <p:sp>
        <p:nvSpPr>
          <p:cNvPr id="3" name="Content Placeholder 2"/>
          <p:cNvSpPr>
            <a:spLocks noGrp="1"/>
          </p:cNvSpPr>
          <p:nvPr>
            <p:ph idx="1"/>
          </p:nvPr>
        </p:nvSpPr>
        <p:spPr>
          <a:xfrm>
            <a:off x="457200" y="1447800"/>
            <a:ext cx="8229600" cy="5126038"/>
          </a:xfrm>
        </p:spPr>
        <p:txBody>
          <a:bodyPr>
            <a:normAutofit fontScale="70000" lnSpcReduction="20000"/>
          </a:bodyPr>
          <a:lstStyle/>
          <a:p>
            <a:pPr marL="365760" indent="-256032" fontAlgn="auto">
              <a:spcAft>
                <a:spcPts val="0"/>
              </a:spcAft>
              <a:buClr>
                <a:schemeClr val="accent3"/>
              </a:buClr>
              <a:buFont typeface="Georgia"/>
              <a:buChar char="•"/>
              <a:defRPr/>
            </a:pPr>
            <a:r>
              <a:rPr lang="en-US" dirty="0" smtClean="0"/>
              <a:t>Significant literature in early 1990’s generally refuting the validity of facilitated communication.</a:t>
            </a:r>
          </a:p>
          <a:p>
            <a:pPr marL="365760" indent="-256032" fontAlgn="auto">
              <a:spcAft>
                <a:spcPts val="0"/>
              </a:spcAft>
              <a:buClr>
                <a:schemeClr val="accent3"/>
              </a:buClr>
              <a:buFont typeface="Georgia"/>
              <a:buChar char="•"/>
              <a:defRPr/>
            </a:pPr>
            <a:r>
              <a:rPr lang="en-US" dirty="0" smtClean="0"/>
              <a:t>Subjects invariably had no prior history of literacy instruction.</a:t>
            </a:r>
          </a:p>
          <a:p>
            <a:pPr marL="365760" indent="-256032" fontAlgn="auto">
              <a:spcAft>
                <a:spcPts val="0"/>
              </a:spcAft>
              <a:buClr>
                <a:schemeClr val="accent3"/>
              </a:buClr>
              <a:buFont typeface="Georgia"/>
              <a:buChar char="•"/>
              <a:defRPr/>
            </a:pPr>
            <a:r>
              <a:rPr lang="en-US" dirty="0" smtClean="0"/>
              <a:t>Facilitators typically had no prior experience with the approach, and the first experience of the subjects was during the study itself (</a:t>
            </a:r>
            <a:r>
              <a:rPr lang="en-US" dirty="0" err="1" smtClean="0"/>
              <a:t>Eberlin</a:t>
            </a:r>
            <a:r>
              <a:rPr lang="en-US" dirty="0" smtClean="0"/>
              <a:t> 1993, Smith 1994)</a:t>
            </a:r>
          </a:p>
          <a:p>
            <a:pPr marL="365760" indent="-256032" fontAlgn="auto">
              <a:spcAft>
                <a:spcPts val="0"/>
              </a:spcAft>
              <a:buClr>
                <a:schemeClr val="accent3"/>
              </a:buClr>
              <a:buFont typeface="Georgia"/>
              <a:buChar char="•"/>
              <a:defRPr/>
            </a:pPr>
            <a:r>
              <a:rPr lang="en-US" dirty="0" smtClean="0"/>
              <a:t>Typically involved single-day, single-session testing.</a:t>
            </a:r>
          </a:p>
          <a:p>
            <a:pPr marL="365760" indent="-256032" fontAlgn="auto">
              <a:spcAft>
                <a:spcPts val="0"/>
              </a:spcAft>
              <a:buClr>
                <a:schemeClr val="accent3"/>
              </a:buClr>
              <a:buFont typeface="Georgia"/>
              <a:buChar char="•"/>
              <a:defRPr/>
            </a:pPr>
            <a:r>
              <a:rPr lang="en-US" dirty="0" smtClean="0"/>
              <a:t>Subjects were often pointing without looking at the letter board (Wheeler 1993)</a:t>
            </a:r>
          </a:p>
          <a:p>
            <a:pPr marL="365760" indent="-256032" fontAlgn="auto">
              <a:spcAft>
                <a:spcPts val="0"/>
              </a:spcAft>
              <a:buClr>
                <a:schemeClr val="accent3"/>
              </a:buClr>
              <a:buFont typeface="Georgia"/>
              <a:buChar char="•"/>
              <a:defRPr/>
            </a:pPr>
            <a:r>
              <a:rPr lang="en-US" dirty="0" smtClean="0"/>
              <a:t>Cardinal et al (1996) reported more favorable findings based on a significantly larger trial sample and longer study design.</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None/>
              <a:defRPr/>
            </a:pPr>
            <a:r>
              <a:rPr lang="en-US" dirty="0" smtClean="0"/>
              <a:t>		There is an essential distinction between </a:t>
            </a:r>
            <a:r>
              <a:rPr lang="en-US" i="1" dirty="0" smtClean="0"/>
              <a:t>best practice</a:t>
            </a:r>
            <a:r>
              <a:rPr lang="en-US" dirty="0" smtClean="0"/>
              <a:t> and bad practice. Early claims of </a:t>
            </a:r>
            <a:r>
              <a:rPr lang="en-US" i="1" dirty="0" smtClean="0"/>
              <a:t>immediate</a:t>
            </a:r>
            <a:r>
              <a:rPr lang="en-US" dirty="0" smtClean="0"/>
              <a:t> literacy and expression using FC have little basis in existing research. However, more than a decade later, a growing number of individuals with ASD demonstrate independent communication, suggesting support as a </a:t>
            </a:r>
            <a:r>
              <a:rPr lang="en-US" i="1" dirty="0" smtClean="0"/>
              <a:t>strategy</a:t>
            </a:r>
            <a:r>
              <a:rPr lang="en-US" dirty="0" smtClean="0"/>
              <a:t> to teach literacy and expressive skill. This is why FC is often termed Facilitated Communication </a:t>
            </a:r>
            <a:r>
              <a:rPr lang="en-US" i="1" dirty="0" smtClean="0"/>
              <a:t>training</a:t>
            </a:r>
            <a:r>
              <a:rPr lang="en-US" dirty="0" smtClean="0"/>
              <a:t>.</a:t>
            </a:r>
          </a:p>
          <a:p>
            <a:pPr marL="365760" indent="-256032" fontAlgn="auto">
              <a:spcAft>
                <a:spcPts val="0"/>
              </a:spcAft>
              <a:buClr>
                <a:schemeClr val="accent3"/>
              </a:buClr>
              <a:buFont typeface="Georgia"/>
              <a:buChar char="•"/>
              <a:defRPr/>
            </a:pPr>
            <a:endParaRPr lang="en-US" dirty="0"/>
          </a:p>
        </p:txBody>
      </p:sp>
      <p:sp>
        <p:nvSpPr>
          <p:cNvPr id="4" name="Right Arrow 3"/>
          <p:cNvSpPr/>
          <p:nvPr/>
        </p:nvSpPr>
        <p:spPr>
          <a:xfrm>
            <a:off x="914400" y="4648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fontAlgn="auto">
              <a:spcAft>
                <a:spcPts val="0"/>
              </a:spcAft>
              <a:defRPr/>
            </a:pPr>
            <a:r>
              <a:rPr lang="en-US" dirty="0" smtClean="0"/>
              <a:t>Key presumptions behind “support”</a:t>
            </a:r>
            <a:endParaRPr lang="en-US" dirty="0"/>
          </a:p>
        </p:txBody>
      </p:sp>
      <p:sp>
        <p:nvSpPr>
          <p:cNvPr id="3" name="Content Placeholder 2"/>
          <p:cNvSpPr>
            <a:spLocks noGrp="1"/>
          </p:cNvSpPr>
          <p:nvPr>
            <p:ph idx="1"/>
          </p:nvPr>
        </p:nvSpPr>
        <p:spPr>
          <a:xfrm>
            <a:off x="457200" y="1905000"/>
            <a:ext cx="8229600" cy="46688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smtClean="0"/>
              <a:t>Competence</a:t>
            </a:r>
          </a:p>
          <a:p>
            <a:pPr marL="658368" lvl="1" indent="-246888" fontAlgn="auto">
              <a:spcAft>
                <a:spcPts val="0"/>
              </a:spcAft>
              <a:buFont typeface="Georgia"/>
              <a:buChar char="▫"/>
              <a:defRPr/>
            </a:pPr>
            <a:r>
              <a:rPr lang="en-US" dirty="0" smtClean="0"/>
              <a:t>Capacity for complex thought and expression</a:t>
            </a:r>
          </a:p>
          <a:p>
            <a:pPr marL="658368" lvl="1" indent="-246888" fontAlgn="auto">
              <a:spcAft>
                <a:spcPts val="0"/>
              </a:spcAft>
              <a:buFont typeface="Georgia"/>
              <a:buChar char="▫"/>
              <a:defRPr/>
            </a:pPr>
            <a:r>
              <a:rPr lang="en-US" dirty="0" smtClean="0"/>
              <a:t>Intelligence, possibly not captured or reflected through standard testing practices</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r>
              <a:rPr lang="en-US" dirty="0" smtClean="0"/>
              <a:t>Movement Differences</a:t>
            </a:r>
          </a:p>
          <a:p>
            <a:pPr marL="658368" lvl="1" indent="-246888" fontAlgn="auto">
              <a:spcAft>
                <a:spcPts val="0"/>
              </a:spcAft>
              <a:buFont typeface="Georgia"/>
              <a:buChar char="▫"/>
              <a:defRPr/>
            </a:pPr>
            <a:r>
              <a:rPr lang="en-US" dirty="0" err="1" smtClean="0"/>
              <a:t>Apraxia</a:t>
            </a:r>
            <a:r>
              <a:rPr lang="en-US" dirty="0" smtClean="0"/>
              <a:t> / Dyspraxia</a:t>
            </a:r>
          </a:p>
          <a:p>
            <a:pPr marL="923544" lvl="2" indent="-219456" fontAlgn="auto">
              <a:spcAft>
                <a:spcPts val="0"/>
              </a:spcAft>
              <a:buFont typeface="Wingdings 2"/>
              <a:buChar char=""/>
              <a:defRPr/>
            </a:pPr>
            <a:r>
              <a:rPr lang="en-US" dirty="0" smtClean="0"/>
              <a:t>inability to perform a task or movement, even though the task is understood; </a:t>
            </a:r>
          </a:p>
          <a:p>
            <a:pPr marL="923544" lvl="2" indent="-219456" fontAlgn="auto">
              <a:spcAft>
                <a:spcPts val="0"/>
              </a:spcAft>
              <a:buFont typeface="Wingdings 2"/>
              <a:buChar char=""/>
              <a:defRPr/>
            </a:pPr>
            <a:r>
              <a:rPr lang="en-US" dirty="0" smtClean="0"/>
              <a:t>difficulty translating intention into action</a:t>
            </a:r>
          </a:p>
          <a:p>
            <a:pPr marL="658368" lvl="1" indent="-246888" fontAlgn="auto">
              <a:spcAft>
                <a:spcPts val="0"/>
              </a:spcAft>
              <a:buFont typeface="Georgia"/>
              <a:buChar char="▫"/>
              <a:defRPr/>
            </a:pPr>
            <a:r>
              <a:rPr lang="en-US" dirty="0" smtClean="0"/>
              <a:t>Qualitative factors: impulsive, repetitive, tremor</a:t>
            </a:r>
          </a:p>
          <a:p>
            <a:pPr marL="658368" lvl="1" indent="-246888" fontAlgn="auto">
              <a:spcAft>
                <a:spcPts val="0"/>
              </a:spcAft>
              <a:buFont typeface="Georgia"/>
              <a:buNone/>
              <a:defRPr/>
            </a:pPr>
            <a:endParaRPr lang="en-US" dirty="0" smtClean="0"/>
          </a:p>
          <a:p>
            <a:pPr marL="365760" indent="-256032" fontAlgn="auto">
              <a:spcAft>
                <a:spcPts val="0"/>
              </a:spcAft>
              <a:buClr>
                <a:schemeClr val="accent3"/>
              </a:buClr>
              <a:buFont typeface="Georgia"/>
              <a:buNone/>
              <a:defRPr/>
            </a:pPr>
            <a:r>
              <a:rPr lang="en-US" dirty="0" smtClean="0"/>
              <a:t>        These are not unrelated factors …</a:t>
            </a:r>
          </a:p>
          <a:p>
            <a:pPr marL="658368" lvl="1" indent="-246888" fontAlgn="auto">
              <a:spcAft>
                <a:spcPts val="0"/>
              </a:spcAft>
              <a:buFont typeface="Georgia"/>
              <a:buChar char="▫"/>
              <a:defRPr/>
            </a:pPr>
            <a:endParaRPr lang="en-US" dirty="0"/>
          </a:p>
        </p:txBody>
      </p:sp>
      <p:sp>
        <p:nvSpPr>
          <p:cNvPr id="4" name="Right Arrow 3"/>
          <p:cNvSpPr/>
          <p:nvPr/>
        </p:nvSpPr>
        <p:spPr>
          <a:xfrm>
            <a:off x="838200" y="58674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pPr fontAlgn="auto">
              <a:spcAft>
                <a:spcPts val="0"/>
              </a:spcAft>
              <a:defRPr/>
            </a:pPr>
            <a:r>
              <a:rPr lang="en-US" dirty="0" smtClean="0"/>
              <a:t>“Intelligence” and Movement</a:t>
            </a:r>
            <a:endParaRPr lang="en-US" dirty="0"/>
          </a:p>
        </p:txBody>
      </p:sp>
      <p:sp>
        <p:nvSpPr>
          <p:cNvPr id="9219" name="Content Placeholder 2"/>
          <p:cNvSpPr>
            <a:spLocks noGrp="1"/>
          </p:cNvSpPr>
          <p:nvPr>
            <p:ph idx="1"/>
          </p:nvPr>
        </p:nvSpPr>
        <p:spPr>
          <a:xfrm>
            <a:off x="457200" y="1447800"/>
            <a:ext cx="8229600" cy="5126038"/>
          </a:xfrm>
        </p:spPr>
        <p:txBody>
          <a:bodyPr/>
          <a:lstStyle/>
          <a:p>
            <a:r>
              <a:rPr lang="en-US" altLang="en-US" sz="2200" dirty="0" smtClean="0"/>
              <a:t>Robust correlation between measures of motor function and measures of intelligence on standard tests (</a:t>
            </a:r>
            <a:r>
              <a:rPr lang="en-US" altLang="en-US" sz="2200" dirty="0" err="1" smtClean="0"/>
              <a:t>Wuang</a:t>
            </a:r>
            <a:r>
              <a:rPr lang="en-US" altLang="en-US" sz="2200" dirty="0" smtClean="0"/>
              <a:t> 2008, Green 2009, </a:t>
            </a:r>
            <a:r>
              <a:rPr lang="en-US" altLang="en-US" sz="2200" dirty="0" err="1" smtClean="0"/>
              <a:t>Vuijk</a:t>
            </a:r>
            <a:r>
              <a:rPr lang="en-US" altLang="en-US" sz="2200" dirty="0" smtClean="0"/>
              <a:t> 2010, Hartman 2010)</a:t>
            </a:r>
          </a:p>
          <a:p>
            <a:r>
              <a:rPr lang="en-US" altLang="en-US" sz="2200" dirty="0" smtClean="0"/>
              <a:t>Tests necessarily rely on verbal or gestural skills</a:t>
            </a:r>
          </a:p>
          <a:p>
            <a:r>
              <a:rPr lang="en-US" altLang="en-US" sz="2200" dirty="0" smtClean="0"/>
              <a:t>Individuals with ASD show discrepantly higher performance on tests of fluid intelligence and processing speed (thinking and reasoning) versus standard IQ tests (WISC) (</a:t>
            </a:r>
            <a:r>
              <a:rPr lang="en-US" altLang="en-US" sz="2200" dirty="0" err="1" smtClean="0"/>
              <a:t>Scheuffgen</a:t>
            </a:r>
            <a:r>
              <a:rPr lang="en-US" altLang="en-US" sz="2200" dirty="0" smtClean="0"/>
              <a:t> 2000, Dawson 2007, Wallace 2009)</a:t>
            </a:r>
          </a:p>
          <a:p>
            <a:r>
              <a:rPr lang="en-US" altLang="en-US" sz="2200" dirty="0" smtClean="0"/>
              <a:t>However, tests of fluid intelligence are not correlated with “crystallized intelligence,” which is based on accumulation of facts and experience (</a:t>
            </a:r>
            <a:r>
              <a:rPr lang="en-US" altLang="en-US" sz="2200" dirty="0" err="1" smtClean="0"/>
              <a:t>Osmon</a:t>
            </a:r>
            <a:r>
              <a:rPr lang="en-US" altLang="en-US" sz="2200" dirty="0" smtClean="0"/>
              <a:t> &amp; Johnson 2002).</a:t>
            </a:r>
            <a:br>
              <a:rPr lang="en-US" altLang="en-US" sz="2200" dirty="0" smtClean="0"/>
            </a:br>
            <a:endParaRPr lang="en-US" altLang="en-US" sz="2200" dirty="0" smtClean="0"/>
          </a:p>
          <a:p>
            <a:pPr>
              <a:buFont typeface="Georgia" pitchFamily="18" charset="0"/>
              <a:buNone/>
            </a:pPr>
            <a:r>
              <a:rPr lang="en-US" altLang="en-US" sz="2200" dirty="0" smtClean="0"/>
              <a:t>         Measured “IQ” is a better correlate of motor function, praxis, and fact accumulation than of general thinking, reasoning or processing ability.</a:t>
            </a:r>
          </a:p>
        </p:txBody>
      </p:sp>
      <p:sp>
        <p:nvSpPr>
          <p:cNvPr id="4" name="Right Arrow 3"/>
          <p:cNvSpPr/>
          <p:nvPr/>
        </p:nvSpPr>
        <p:spPr>
          <a:xfrm>
            <a:off x="838200" y="5791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1254</TotalTime>
  <Words>4299</Words>
  <Application>Microsoft Office PowerPoint</Application>
  <PresentationFormat>On-screen Show (4:3)</PresentationFormat>
  <Paragraphs>308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Urban</vt:lpstr>
      <vt:lpstr>Does Science Support “Support?”</vt:lpstr>
      <vt:lpstr> </vt:lpstr>
      <vt:lpstr> </vt:lpstr>
      <vt:lpstr> </vt:lpstr>
      <vt:lpstr>Key Points</vt:lpstr>
      <vt:lpstr>1) Defining “Support”</vt:lpstr>
      <vt:lpstr>Early Studies</vt:lpstr>
      <vt:lpstr>Key presumptions behind “support”</vt:lpstr>
      <vt:lpstr>“Intelligence” and Movement</vt:lpstr>
      <vt:lpstr>Motor Function and Praxis</vt:lpstr>
      <vt:lpstr>What is Praxis?</vt:lpstr>
      <vt:lpstr>2) “Central processing” theories of autism</vt:lpstr>
      <vt:lpstr>Core Deficit or Improvable Symptom?</vt:lpstr>
      <vt:lpstr>Kernel of Truth</vt:lpstr>
      <vt:lpstr> </vt:lpstr>
      <vt:lpstr>3) The landscape of the brain </vt:lpstr>
      <vt:lpstr>Frontal Cortex</vt:lpstr>
      <vt:lpstr>Parietal Cortex</vt:lpstr>
      <vt:lpstr>Temporal and Occipital Cortices</vt:lpstr>
      <vt:lpstr>Circuitry is not always direct</vt:lpstr>
      <vt:lpstr>4) Altered Connectivity in Autism</vt:lpstr>
      <vt:lpstr>Frontal-Parietal Connectivity</vt:lpstr>
      <vt:lpstr>Difficulty executing “action chains”</vt:lpstr>
      <vt:lpstr> </vt:lpstr>
      <vt:lpstr>a) Neuroanatomical evidence</vt:lpstr>
      <vt:lpstr>b) Functional Connectivity Studies</vt:lpstr>
      <vt:lpstr> </vt:lpstr>
      <vt:lpstr>c) Genetic evidence</vt:lpstr>
      <vt:lpstr> </vt:lpstr>
      <vt:lpstr>5) Strategies - Playing to Strengths</vt:lpstr>
      <vt:lpstr>a) Haptic feedback (“force feedback”) </vt:lpstr>
      <vt:lpstr>Warning! Guidance is not “feedback”</vt:lpstr>
      <vt:lpstr>b) Modeling</vt:lpstr>
      <vt:lpstr> </vt:lpstr>
      <vt:lpstr>c) Cognitive skills and motor practice</vt:lpstr>
      <vt:lpstr>d) Passive Touch</vt:lpstr>
      <vt:lpstr> </vt:lpstr>
      <vt:lpstr>e) Physical prompting</vt:lpstr>
      <vt:lpstr>6) Best Practices</vt:lpstr>
      <vt:lpstr>6) Best Practices  (continued)</vt:lpstr>
      <vt:lpstr> </vt:lpstr>
      <vt:lpstr> </vt:lpstr>
      <vt:lpstr>References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Science Support “Support?”</dc:title>
  <dc:creator>JPH</dc:creator>
  <cp:lastModifiedBy>JPH</cp:lastModifiedBy>
  <cp:revision>190</cp:revision>
  <cp:lastPrinted>2014-07-29T18:09:15Z</cp:lastPrinted>
  <dcterms:created xsi:type="dcterms:W3CDTF">2011-07-12T23:41:19Z</dcterms:created>
  <dcterms:modified xsi:type="dcterms:W3CDTF">2014-07-29T18:09:56Z</dcterms:modified>
</cp:coreProperties>
</file>